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39"/>
  </p:notesMasterIdLst>
  <p:sldIdLst>
    <p:sldId id="264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91" r:id="rId35"/>
    <p:sldId id="292" r:id="rId36"/>
    <p:sldId id="293" r:id="rId37"/>
    <p:sldId id="290" r:id="rId38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32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07" autoAdjust="0"/>
  </p:normalViewPr>
  <p:slideViewPr>
    <p:cSldViewPr>
      <p:cViewPr varScale="1">
        <p:scale>
          <a:sx n="145" d="100"/>
          <a:sy n="145" d="100"/>
        </p:scale>
        <p:origin x="246" y="13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3C8F69-C5E5-4146-9256-BD7DDA973A63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35865DE-3DBE-4F5A-A203-6916A312FBCC}">
      <dgm:prSet phldrT="[Текст]"/>
      <dgm:spPr/>
      <dgm:t>
        <a:bodyPr/>
        <a:lstStyle/>
        <a:p>
          <a:r>
            <a:rPr lang="ru-RU" b="1" dirty="0" smtClean="0"/>
            <a:t>Налоговый вычет 1 типа</a:t>
          </a:r>
          <a:endParaRPr lang="ru-RU" b="1" dirty="0"/>
        </a:p>
      </dgm:t>
    </dgm:pt>
    <dgm:pt modelId="{A04A66C9-E36F-4347-B7A2-585DCF7FED26}" type="parTrans" cxnId="{96F7C2AD-11DB-4AC0-907F-CAAB9489D6D3}">
      <dgm:prSet/>
      <dgm:spPr/>
      <dgm:t>
        <a:bodyPr/>
        <a:lstStyle/>
        <a:p>
          <a:endParaRPr lang="ru-RU"/>
        </a:p>
      </dgm:t>
    </dgm:pt>
    <dgm:pt modelId="{8AA938B7-3AE4-4560-9D01-86F0A15068AB}" type="sibTrans" cxnId="{96F7C2AD-11DB-4AC0-907F-CAAB9489D6D3}">
      <dgm:prSet/>
      <dgm:spPr/>
      <dgm:t>
        <a:bodyPr/>
        <a:lstStyle/>
        <a:p>
          <a:endParaRPr lang="ru-RU"/>
        </a:p>
      </dgm:t>
    </dgm:pt>
    <dgm:pt modelId="{CC38FF38-379E-4D7E-98C9-C743EBC66FC3}">
      <dgm:prSet phldrT="[Текст]"/>
      <dgm:spPr/>
      <dgm:t>
        <a:bodyPr/>
        <a:lstStyle/>
        <a:p>
          <a:r>
            <a:rPr lang="ru-RU" dirty="0" smtClean="0"/>
            <a:t>Доходы по процентам (купонам)</a:t>
          </a:r>
          <a:endParaRPr lang="ru-RU" dirty="0"/>
        </a:p>
      </dgm:t>
    </dgm:pt>
    <dgm:pt modelId="{0962CF25-9C98-40BA-8B11-CB4E8BC2703C}" type="parTrans" cxnId="{917A04F4-37BA-4761-BC1B-E01396EDBC8C}">
      <dgm:prSet/>
      <dgm:spPr/>
      <dgm:t>
        <a:bodyPr/>
        <a:lstStyle/>
        <a:p>
          <a:endParaRPr lang="ru-RU"/>
        </a:p>
      </dgm:t>
    </dgm:pt>
    <dgm:pt modelId="{CFD136B6-EBCC-4424-8CDC-579594E5FB40}" type="sibTrans" cxnId="{917A04F4-37BA-4761-BC1B-E01396EDBC8C}">
      <dgm:prSet/>
      <dgm:spPr/>
      <dgm:t>
        <a:bodyPr/>
        <a:lstStyle/>
        <a:p>
          <a:endParaRPr lang="ru-RU"/>
        </a:p>
      </dgm:t>
    </dgm:pt>
    <dgm:pt modelId="{DCFDAD11-4855-4C11-8B40-152824D60B42}">
      <dgm:prSet phldrT="[Текст]"/>
      <dgm:spPr/>
      <dgm:t>
        <a:bodyPr/>
        <a:lstStyle/>
        <a:p>
          <a:r>
            <a:rPr lang="ru-RU" dirty="0" smtClean="0"/>
            <a:t>Доходы от операций купли-продажи</a:t>
          </a:r>
          <a:endParaRPr lang="ru-RU" dirty="0"/>
        </a:p>
      </dgm:t>
    </dgm:pt>
    <dgm:pt modelId="{1771F3C7-565F-4329-9288-EB725C1D8C12}" type="parTrans" cxnId="{543C786E-C29D-4CB8-8F6C-5C9D769F93B9}">
      <dgm:prSet/>
      <dgm:spPr/>
      <dgm:t>
        <a:bodyPr/>
        <a:lstStyle/>
        <a:p>
          <a:endParaRPr lang="ru-RU"/>
        </a:p>
      </dgm:t>
    </dgm:pt>
    <dgm:pt modelId="{49E5AAEF-3BEB-4C6C-B4DA-8DADC2E6ECCB}" type="sibTrans" cxnId="{543C786E-C29D-4CB8-8F6C-5C9D769F93B9}">
      <dgm:prSet/>
      <dgm:spPr/>
      <dgm:t>
        <a:bodyPr/>
        <a:lstStyle/>
        <a:p>
          <a:endParaRPr lang="ru-RU"/>
        </a:p>
      </dgm:t>
    </dgm:pt>
    <dgm:pt modelId="{A18E569E-E33E-4405-B125-CAA14707D902}">
      <dgm:prSet custT="1"/>
      <dgm:spPr/>
      <dgm:t>
        <a:bodyPr/>
        <a:lstStyle/>
        <a:p>
          <a:r>
            <a:rPr lang="ru-RU" sz="1200" dirty="0" smtClean="0"/>
            <a:t>Вы платите налоги по ставке 13%</a:t>
          </a:r>
          <a:endParaRPr lang="ru-RU" sz="1200" dirty="0"/>
        </a:p>
      </dgm:t>
    </dgm:pt>
    <dgm:pt modelId="{7AEC46DC-69C4-4FBC-BB1A-9E8A0D40EB78}" type="parTrans" cxnId="{FDE0930A-595B-49D1-9821-8EA8E139DAD6}">
      <dgm:prSet/>
      <dgm:spPr/>
      <dgm:t>
        <a:bodyPr/>
        <a:lstStyle/>
        <a:p>
          <a:endParaRPr lang="ru-RU"/>
        </a:p>
      </dgm:t>
    </dgm:pt>
    <dgm:pt modelId="{4D6F9623-1F3C-4A9A-9AE6-A1D512FFE2F3}" type="sibTrans" cxnId="{FDE0930A-595B-49D1-9821-8EA8E139DAD6}">
      <dgm:prSet/>
      <dgm:spPr/>
      <dgm:t>
        <a:bodyPr/>
        <a:lstStyle/>
        <a:p>
          <a:endParaRPr lang="ru-RU"/>
        </a:p>
      </dgm:t>
    </dgm:pt>
    <dgm:pt modelId="{CD8376EA-BB9A-4220-89D6-B7ABA52A7724}">
      <dgm:prSet custT="1"/>
      <dgm:spPr/>
      <dgm:t>
        <a:bodyPr/>
        <a:lstStyle/>
        <a:p>
          <a:r>
            <a:rPr lang="ru-RU" sz="1200" dirty="0" smtClean="0"/>
            <a:t>Вы открыли ИИС и внесли туда деньги</a:t>
          </a:r>
          <a:endParaRPr lang="ru-RU" sz="1200" dirty="0"/>
        </a:p>
      </dgm:t>
    </dgm:pt>
    <dgm:pt modelId="{808C6370-CE29-4062-8D03-2E7A458B660B}" type="parTrans" cxnId="{7D20CADE-4BDA-4019-8F04-4177045AFD86}">
      <dgm:prSet/>
      <dgm:spPr/>
      <dgm:t>
        <a:bodyPr/>
        <a:lstStyle/>
        <a:p>
          <a:endParaRPr lang="ru-RU"/>
        </a:p>
      </dgm:t>
    </dgm:pt>
    <dgm:pt modelId="{C60999A6-0C8E-4EE1-A4B2-AB676A8E807D}" type="sibTrans" cxnId="{7D20CADE-4BDA-4019-8F04-4177045AFD86}">
      <dgm:prSet/>
      <dgm:spPr/>
      <dgm:t>
        <a:bodyPr/>
        <a:lstStyle/>
        <a:p>
          <a:endParaRPr lang="ru-RU"/>
        </a:p>
      </dgm:t>
    </dgm:pt>
    <dgm:pt modelId="{DDECAF64-E779-4E4E-8E60-C0A9C267AAAC}">
      <dgm:prSet custT="1"/>
      <dgm:spPr/>
      <dgm:t>
        <a:bodyPr/>
        <a:lstStyle/>
        <a:p>
          <a:r>
            <a:rPr lang="ru-RU" sz="1200" dirty="0" smtClean="0"/>
            <a:t>Счет должен просуществовать 3 года</a:t>
          </a:r>
          <a:endParaRPr lang="ru-RU" sz="1200" dirty="0"/>
        </a:p>
      </dgm:t>
    </dgm:pt>
    <dgm:pt modelId="{5DE5061D-7218-4187-9741-6668ADC3B50C}" type="parTrans" cxnId="{4B843126-D75D-4791-B549-769667C6E6AF}">
      <dgm:prSet/>
      <dgm:spPr/>
      <dgm:t>
        <a:bodyPr/>
        <a:lstStyle/>
        <a:p>
          <a:endParaRPr lang="ru-RU"/>
        </a:p>
      </dgm:t>
    </dgm:pt>
    <dgm:pt modelId="{87792F79-50BC-4DF9-8448-6D322BF21605}" type="sibTrans" cxnId="{4B843126-D75D-4791-B549-769667C6E6AF}">
      <dgm:prSet/>
      <dgm:spPr/>
      <dgm:t>
        <a:bodyPr/>
        <a:lstStyle/>
        <a:p>
          <a:endParaRPr lang="ru-RU"/>
        </a:p>
      </dgm:t>
    </dgm:pt>
    <dgm:pt modelId="{AB6BE1ED-D702-4752-9C32-88C8ED70EBE9}">
      <dgm:prSet custT="1"/>
      <dgm:spPr/>
      <dgm:t>
        <a:bodyPr/>
        <a:lstStyle/>
        <a:p>
          <a:r>
            <a:rPr lang="ru-RU" sz="1200" dirty="0" smtClean="0"/>
            <a:t>Вы не снимали со счета деньги или бумаги</a:t>
          </a:r>
          <a:endParaRPr lang="ru-RU" sz="1200" dirty="0"/>
        </a:p>
      </dgm:t>
    </dgm:pt>
    <dgm:pt modelId="{1920AE7C-E293-49ED-AEF9-712CEBBF1E7D}" type="parTrans" cxnId="{B38312FD-3545-4017-A4D5-7C8017BC196D}">
      <dgm:prSet/>
      <dgm:spPr/>
      <dgm:t>
        <a:bodyPr/>
        <a:lstStyle/>
        <a:p>
          <a:endParaRPr lang="ru-RU"/>
        </a:p>
      </dgm:t>
    </dgm:pt>
    <dgm:pt modelId="{B56657BB-5834-434F-9956-9FE921849230}" type="sibTrans" cxnId="{B38312FD-3545-4017-A4D5-7C8017BC196D}">
      <dgm:prSet/>
      <dgm:spPr/>
      <dgm:t>
        <a:bodyPr/>
        <a:lstStyle/>
        <a:p>
          <a:endParaRPr lang="ru-RU"/>
        </a:p>
      </dgm:t>
    </dgm:pt>
    <dgm:pt modelId="{0DCE86E1-D1A9-4BA2-AF57-BE5C7B90438B}">
      <dgm:prSet/>
      <dgm:spPr/>
      <dgm:t>
        <a:bodyPr/>
        <a:lstStyle/>
        <a:p>
          <a:r>
            <a:rPr lang="ru-RU" b="1" dirty="0" smtClean="0"/>
            <a:t>Налоговый вычет 2 типа</a:t>
          </a:r>
          <a:endParaRPr lang="ru-RU" b="1" dirty="0"/>
        </a:p>
      </dgm:t>
    </dgm:pt>
    <dgm:pt modelId="{4354A9C2-888F-4D8F-8CBA-42F6A31AD6E6}" type="parTrans" cxnId="{4FC963D3-2ADF-475B-ADD5-B844C5F51BF5}">
      <dgm:prSet/>
      <dgm:spPr/>
      <dgm:t>
        <a:bodyPr/>
        <a:lstStyle/>
        <a:p>
          <a:endParaRPr lang="ru-RU"/>
        </a:p>
      </dgm:t>
    </dgm:pt>
    <dgm:pt modelId="{B739A537-3B37-4A44-94A5-3FB4CD383CDF}" type="sibTrans" cxnId="{4FC963D3-2ADF-475B-ADD5-B844C5F51BF5}">
      <dgm:prSet/>
      <dgm:spPr/>
      <dgm:t>
        <a:bodyPr/>
        <a:lstStyle/>
        <a:p>
          <a:endParaRPr lang="ru-RU"/>
        </a:p>
      </dgm:t>
    </dgm:pt>
    <dgm:pt modelId="{9C173EA3-55E9-4E97-9450-FADC609F0F11}" type="pres">
      <dgm:prSet presAssocID="{1D3C8F69-C5E5-4146-9256-BD7DDA973A6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2D67AFF-91FF-4951-8986-F754244D3182}" type="pres">
      <dgm:prSet presAssocID="{C35865DE-3DBE-4F5A-A203-6916A312FBCC}" presName="root" presStyleCnt="0"/>
      <dgm:spPr/>
    </dgm:pt>
    <dgm:pt modelId="{88C5DC73-558E-41EC-987F-7DFDB707EFD4}" type="pres">
      <dgm:prSet presAssocID="{C35865DE-3DBE-4F5A-A203-6916A312FBCC}" presName="rootComposite" presStyleCnt="0"/>
      <dgm:spPr/>
    </dgm:pt>
    <dgm:pt modelId="{909FE94B-A3F7-4E23-9071-1E393E92C6E4}" type="pres">
      <dgm:prSet presAssocID="{C35865DE-3DBE-4F5A-A203-6916A312FBCC}" presName="rootText" presStyleLbl="node1" presStyleIdx="0" presStyleCnt="2" custLinFactNeighborX="-79588" custLinFactNeighborY="1888"/>
      <dgm:spPr/>
      <dgm:t>
        <a:bodyPr/>
        <a:lstStyle/>
        <a:p>
          <a:endParaRPr lang="ru-RU"/>
        </a:p>
      </dgm:t>
    </dgm:pt>
    <dgm:pt modelId="{1790754F-78DC-4B6F-AF8D-90AE4B46C3C0}" type="pres">
      <dgm:prSet presAssocID="{C35865DE-3DBE-4F5A-A203-6916A312FBCC}" presName="rootConnector" presStyleLbl="node1" presStyleIdx="0" presStyleCnt="2"/>
      <dgm:spPr/>
      <dgm:t>
        <a:bodyPr/>
        <a:lstStyle/>
        <a:p>
          <a:endParaRPr lang="ru-RU"/>
        </a:p>
      </dgm:t>
    </dgm:pt>
    <dgm:pt modelId="{A0E98D88-72AB-4CB9-AEA9-6B289FCBE829}" type="pres">
      <dgm:prSet presAssocID="{C35865DE-3DBE-4F5A-A203-6916A312FBCC}" presName="childShape" presStyleCnt="0"/>
      <dgm:spPr/>
    </dgm:pt>
    <dgm:pt modelId="{F46B6BB9-2137-4597-B1BC-0E254C5757C9}" type="pres">
      <dgm:prSet presAssocID="{7AEC46DC-69C4-4FBC-BB1A-9E8A0D40EB78}" presName="Name13" presStyleLbl="parChTrans1D2" presStyleIdx="0" presStyleCnt="6"/>
      <dgm:spPr/>
      <dgm:t>
        <a:bodyPr/>
        <a:lstStyle/>
        <a:p>
          <a:endParaRPr lang="ru-RU"/>
        </a:p>
      </dgm:t>
    </dgm:pt>
    <dgm:pt modelId="{AC2392A2-AB08-4478-8E88-877A7F26BC1E}" type="pres">
      <dgm:prSet presAssocID="{A18E569E-E33E-4405-B125-CAA14707D902}" presName="childText" presStyleLbl="bgAcc1" presStyleIdx="0" presStyleCnt="6" custScaleX="119304" custLinFactNeighborX="-99486" custLinFactNeighborY="18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78E423-35AB-4E75-B302-D9AB440F3CE7}" type="pres">
      <dgm:prSet presAssocID="{808C6370-CE29-4062-8D03-2E7A458B660B}" presName="Name13" presStyleLbl="parChTrans1D2" presStyleIdx="1" presStyleCnt="6"/>
      <dgm:spPr/>
      <dgm:t>
        <a:bodyPr/>
        <a:lstStyle/>
        <a:p>
          <a:endParaRPr lang="ru-RU"/>
        </a:p>
      </dgm:t>
    </dgm:pt>
    <dgm:pt modelId="{65067F97-C6B9-479C-B46B-D93504B393E4}" type="pres">
      <dgm:prSet presAssocID="{CD8376EA-BB9A-4220-89D6-B7ABA52A7724}" presName="childText" presStyleLbl="bgAcc1" presStyleIdx="1" presStyleCnt="6" custScaleX="119304" custLinFactNeighborX="-99486" custLinFactNeighborY="18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DBB0AD-AD7E-4B49-84DE-1B0F7A47D395}" type="pres">
      <dgm:prSet presAssocID="{5DE5061D-7218-4187-9741-6668ADC3B50C}" presName="Name13" presStyleLbl="parChTrans1D2" presStyleIdx="2" presStyleCnt="6"/>
      <dgm:spPr/>
      <dgm:t>
        <a:bodyPr/>
        <a:lstStyle/>
        <a:p>
          <a:endParaRPr lang="ru-RU"/>
        </a:p>
      </dgm:t>
    </dgm:pt>
    <dgm:pt modelId="{51B19CA6-7EAE-41EC-A19F-001A137BBD30}" type="pres">
      <dgm:prSet presAssocID="{DDECAF64-E779-4E4E-8E60-C0A9C267AAAC}" presName="childText" presStyleLbl="bgAcc1" presStyleIdx="2" presStyleCnt="6" custScaleX="119304" custLinFactNeighborX="-99486" custLinFactNeighborY="18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E51988-7FD4-4322-9D89-DFC9D06166AD}" type="pres">
      <dgm:prSet presAssocID="{1920AE7C-E293-49ED-AEF9-712CEBBF1E7D}" presName="Name13" presStyleLbl="parChTrans1D2" presStyleIdx="3" presStyleCnt="6"/>
      <dgm:spPr/>
      <dgm:t>
        <a:bodyPr/>
        <a:lstStyle/>
        <a:p>
          <a:endParaRPr lang="ru-RU"/>
        </a:p>
      </dgm:t>
    </dgm:pt>
    <dgm:pt modelId="{1BE5B44D-0FD0-4CB8-BF7F-8150E4CF5C7F}" type="pres">
      <dgm:prSet presAssocID="{AB6BE1ED-D702-4752-9C32-88C8ED70EBE9}" presName="childText" presStyleLbl="bgAcc1" presStyleIdx="3" presStyleCnt="6" custScaleX="123893" custLinFactNeighborX="-99486" custLinFactNeighborY="3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D53F6B-3C6A-4DA5-8EB6-F4146BAA4BB8}" type="pres">
      <dgm:prSet presAssocID="{0DCE86E1-D1A9-4BA2-AF57-BE5C7B90438B}" presName="root" presStyleCnt="0"/>
      <dgm:spPr/>
    </dgm:pt>
    <dgm:pt modelId="{7EF769C9-98F6-4F9C-8782-619BFAEAC976}" type="pres">
      <dgm:prSet presAssocID="{0DCE86E1-D1A9-4BA2-AF57-BE5C7B90438B}" presName="rootComposite" presStyleCnt="0"/>
      <dgm:spPr/>
    </dgm:pt>
    <dgm:pt modelId="{CC9EFD15-984A-4EA7-8DCA-979710881A23}" type="pres">
      <dgm:prSet presAssocID="{0DCE86E1-D1A9-4BA2-AF57-BE5C7B90438B}" presName="rootText" presStyleLbl="node1" presStyleIdx="1" presStyleCnt="2" custLinFactNeighborX="73977" custLinFactNeighborY="-303"/>
      <dgm:spPr/>
      <dgm:t>
        <a:bodyPr/>
        <a:lstStyle/>
        <a:p>
          <a:endParaRPr lang="ru-RU"/>
        </a:p>
      </dgm:t>
    </dgm:pt>
    <dgm:pt modelId="{7803F033-BE31-4028-BBB9-97692F3EA625}" type="pres">
      <dgm:prSet presAssocID="{0DCE86E1-D1A9-4BA2-AF57-BE5C7B90438B}" presName="rootConnector" presStyleLbl="node1" presStyleIdx="1" presStyleCnt="2"/>
      <dgm:spPr/>
      <dgm:t>
        <a:bodyPr/>
        <a:lstStyle/>
        <a:p>
          <a:endParaRPr lang="ru-RU"/>
        </a:p>
      </dgm:t>
    </dgm:pt>
    <dgm:pt modelId="{8E3F77B8-5E39-4400-AE1E-8DAA40EB42B2}" type="pres">
      <dgm:prSet presAssocID="{0DCE86E1-D1A9-4BA2-AF57-BE5C7B90438B}" presName="childShape" presStyleCnt="0"/>
      <dgm:spPr/>
    </dgm:pt>
    <dgm:pt modelId="{F0A58178-95C0-4188-81B6-9F068A4B1B67}" type="pres">
      <dgm:prSet presAssocID="{0962CF25-9C98-40BA-8B11-CB4E8BC2703C}" presName="Name13" presStyleLbl="parChTrans1D2" presStyleIdx="4" presStyleCnt="6"/>
      <dgm:spPr/>
      <dgm:t>
        <a:bodyPr/>
        <a:lstStyle/>
        <a:p>
          <a:endParaRPr lang="ru-RU"/>
        </a:p>
      </dgm:t>
    </dgm:pt>
    <dgm:pt modelId="{B3E4EF63-3E01-4C7D-9F3C-8383878F2C43}" type="pres">
      <dgm:prSet presAssocID="{CC38FF38-379E-4D7E-98C9-C743EBC66FC3}" presName="childText" presStyleLbl="bgAcc1" presStyleIdx="4" presStyleCnt="6" custLinFactNeighborX="92470" custLinFactNeighborY="-41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0F3B0A-EFB4-4244-ABFF-09931C6A9B56}" type="pres">
      <dgm:prSet presAssocID="{1771F3C7-565F-4329-9288-EB725C1D8C12}" presName="Name13" presStyleLbl="parChTrans1D2" presStyleIdx="5" presStyleCnt="6"/>
      <dgm:spPr/>
      <dgm:t>
        <a:bodyPr/>
        <a:lstStyle/>
        <a:p>
          <a:endParaRPr lang="ru-RU"/>
        </a:p>
      </dgm:t>
    </dgm:pt>
    <dgm:pt modelId="{14D1A4C2-6FFD-4665-95D6-19573C86B4E2}" type="pres">
      <dgm:prSet presAssocID="{DCFDAD11-4855-4C11-8B40-152824D60B42}" presName="childText" presStyleLbl="bgAcc1" presStyleIdx="5" presStyleCnt="6" custScaleY="206767" custLinFactNeighborX="92470" custLinFactNeighborY="-41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44565D1-EB5E-4533-BACF-BF227D305CF5}" type="presOf" srcId="{1D3C8F69-C5E5-4146-9256-BD7DDA973A63}" destId="{9C173EA3-55E9-4E97-9450-FADC609F0F11}" srcOrd="0" destOrd="0" presId="urn:microsoft.com/office/officeart/2005/8/layout/hierarchy3"/>
    <dgm:cxn modelId="{4895859A-C15C-4A09-A1FE-67E1C096F528}" type="presOf" srcId="{7AEC46DC-69C4-4FBC-BB1A-9E8A0D40EB78}" destId="{F46B6BB9-2137-4597-B1BC-0E254C5757C9}" srcOrd="0" destOrd="0" presId="urn:microsoft.com/office/officeart/2005/8/layout/hierarchy3"/>
    <dgm:cxn modelId="{44673989-19D2-4BAD-9DD9-581B51A86A06}" type="presOf" srcId="{1771F3C7-565F-4329-9288-EB725C1D8C12}" destId="{0B0F3B0A-EFB4-4244-ABFF-09931C6A9B56}" srcOrd="0" destOrd="0" presId="urn:microsoft.com/office/officeart/2005/8/layout/hierarchy3"/>
    <dgm:cxn modelId="{4B843126-D75D-4791-B549-769667C6E6AF}" srcId="{C35865DE-3DBE-4F5A-A203-6916A312FBCC}" destId="{DDECAF64-E779-4E4E-8E60-C0A9C267AAAC}" srcOrd="2" destOrd="0" parTransId="{5DE5061D-7218-4187-9741-6668ADC3B50C}" sibTransId="{87792F79-50BC-4DF9-8448-6D322BF21605}"/>
    <dgm:cxn modelId="{DAA5424E-8ED7-4EA9-B9EF-BE0A1910071A}" type="presOf" srcId="{AB6BE1ED-D702-4752-9C32-88C8ED70EBE9}" destId="{1BE5B44D-0FD0-4CB8-BF7F-8150E4CF5C7F}" srcOrd="0" destOrd="0" presId="urn:microsoft.com/office/officeart/2005/8/layout/hierarchy3"/>
    <dgm:cxn modelId="{4BD87FE9-AD76-4F7B-B7C6-56F631D17EA9}" type="presOf" srcId="{DDECAF64-E779-4E4E-8E60-C0A9C267AAAC}" destId="{51B19CA6-7EAE-41EC-A19F-001A137BBD30}" srcOrd="0" destOrd="0" presId="urn:microsoft.com/office/officeart/2005/8/layout/hierarchy3"/>
    <dgm:cxn modelId="{FDE0930A-595B-49D1-9821-8EA8E139DAD6}" srcId="{C35865DE-3DBE-4F5A-A203-6916A312FBCC}" destId="{A18E569E-E33E-4405-B125-CAA14707D902}" srcOrd="0" destOrd="0" parTransId="{7AEC46DC-69C4-4FBC-BB1A-9E8A0D40EB78}" sibTransId="{4D6F9623-1F3C-4A9A-9AE6-A1D512FFE2F3}"/>
    <dgm:cxn modelId="{7B20EDE8-FEBC-41FF-9046-318D18147D08}" type="presOf" srcId="{1920AE7C-E293-49ED-AEF9-712CEBBF1E7D}" destId="{22E51988-7FD4-4322-9D89-DFC9D06166AD}" srcOrd="0" destOrd="0" presId="urn:microsoft.com/office/officeart/2005/8/layout/hierarchy3"/>
    <dgm:cxn modelId="{12212B23-2ECD-41A1-9E54-9B9035E491E9}" type="presOf" srcId="{CC38FF38-379E-4D7E-98C9-C743EBC66FC3}" destId="{B3E4EF63-3E01-4C7D-9F3C-8383878F2C43}" srcOrd="0" destOrd="0" presId="urn:microsoft.com/office/officeart/2005/8/layout/hierarchy3"/>
    <dgm:cxn modelId="{B38312FD-3545-4017-A4D5-7C8017BC196D}" srcId="{C35865DE-3DBE-4F5A-A203-6916A312FBCC}" destId="{AB6BE1ED-D702-4752-9C32-88C8ED70EBE9}" srcOrd="3" destOrd="0" parTransId="{1920AE7C-E293-49ED-AEF9-712CEBBF1E7D}" sibTransId="{B56657BB-5834-434F-9956-9FE921849230}"/>
    <dgm:cxn modelId="{F348E5BF-669C-4187-86F8-C15D07CF3BE1}" type="presOf" srcId="{0DCE86E1-D1A9-4BA2-AF57-BE5C7B90438B}" destId="{7803F033-BE31-4028-BBB9-97692F3EA625}" srcOrd="1" destOrd="0" presId="urn:microsoft.com/office/officeart/2005/8/layout/hierarchy3"/>
    <dgm:cxn modelId="{8EDEDCB3-8ED3-4807-B7FD-7B502710DDF4}" type="presOf" srcId="{5DE5061D-7218-4187-9741-6668ADC3B50C}" destId="{35DBB0AD-AD7E-4B49-84DE-1B0F7A47D395}" srcOrd="0" destOrd="0" presId="urn:microsoft.com/office/officeart/2005/8/layout/hierarchy3"/>
    <dgm:cxn modelId="{7D20CADE-4BDA-4019-8F04-4177045AFD86}" srcId="{C35865DE-3DBE-4F5A-A203-6916A312FBCC}" destId="{CD8376EA-BB9A-4220-89D6-B7ABA52A7724}" srcOrd="1" destOrd="0" parTransId="{808C6370-CE29-4062-8D03-2E7A458B660B}" sibTransId="{C60999A6-0C8E-4EE1-A4B2-AB676A8E807D}"/>
    <dgm:cxn modelId="{878ADB5B-D49C-4B91-B5F8-CFBE631BC1CC}" type="presOf" srcId="{C35865DE-3DBE-4F5A-A203-6916A312FBCC}" destId="{1790754F-78DC-4B6F-AF8D-90AE4B46C3C0}" srcOrd="1" destOrd="0" presId="urn:microsoft.com/office/officeart/2005/8/layout/hierarchy3"/>
    <dgm:cxn modelId="{B857BBCE-88C8-490C-A33C-05EE7563617D}" type="presOf" srcId="{DCFDAD11-4855-4C11-8B40-152824D60B42}" destId="{14D1A4C2-6FFD-4665-95D6-19573C86B4E2}" srcOrd="0" destOrd="0" presId="urn:microsoft.com/office/officeart/2005/8/layout/hierarchy3"/>
    <dgm:cxn modelId="{543C786E-C29D-4CB8-8F6C-5C9D769F93B9}" srcId="{0DCE86E1-D1A9-4BA2-AF57-BE5C7B90438B}" destId="{DCFDAD11-4855-4C11-8B40-152824D60B42}" srcOrd="1" destOrd="0" parTransId="{1771F3C7-565F-4329-9288-EB725C1D8C12}" sibTransId="{49E5AAEF-3BEB-4C6C-B4DA-8DADC2E6ECCB}"/>
    <dgm:cxn modelId="{FE1955F1-A08B-459F-8ABA-BA9EFC242E95}" type="presOf" srcId="{0DCE86E1-D1A9-4BA2-AF57-BE5C7B90438B}" destId="{CC9EFD15-984A-4EA7-8DCA-979710881A23}" srcOrd="0" destOrd="0" presId="urn:microsoft.com/office/officeart/2005/8/layout/hierarchy3"/>
    <dgm:cxn modelId="{E9BEDC96-BD4C-4F7E-B947-03DBF3594E53}" type="presOf" srcId="{808C6370-CE29-4062-8D03-2E7A458B660B}" destId="{F678E423-35AB-4E75-B302-D9AB440F3CE7}" srcOrd="0" destOrd="0" presId="urn:microsoft.com/office/officeart/2005/8/layout/hierarchy3"/>
    <dgm:cxn modelId="{44BD7E45-1870-48FA-AFC0-35CCE3A46E24}" type="presOf" srcId="{CD8376EA-BB9A-4220-89D6-B7ABA52A7724}" destId="{65067F97-C6B9-479C-B46B-D93504B393E4}" srcOrd="0" destOrd="0" presId="urn:microsoft.com/office/officeart/2005/8/layout/hierarchy3"/>
    <dgm:cxn modelId="{917A04F4-37BA-4761-BC1B-E01396EDBC8C}" srcId="{0DCE86E1-D1A9-4BA2-AF57-BE5C7B90438B}" destId="{CC38FF38-379E-4D7E-98C9-C743EBC66FC3}" srcOrd="0" destOrd="0" parTransId="{0962CF25-9C98-40BA-8B11-CB4E8BC2703C}" sibTransId="{CFD136B6-EBCC-4424-8CDC-579594E5FB40}"/>
    <dgm:cxn modelId="{CFD05EC2-B616-484E-B5AE-AB61172703C2}" type="presOf" srcId="{C35865DE-3DBE-4F5A-A203-6916A312FBCC}" destId="{909FE94B-A3F7-4E23-9071-1E393E92C6E4}" srcOrd="0" destOrd="0" presId="urn:microsoft.com/office/officeart/2005/8/layout/hierarchy3"/>
    <dgm:cxn modelId="{FF4B40E8-F8E0-4055-ACD7-2CFC6E7634FB}" type="presOf" srcId="{0962CF25-9C98-40BA-8B11-CB4E8BC2703C}" destId="{F0A58178-95C0-4188-81B6-9F068A4B1B67}" srcOrd="0" destOrd="0" presId="urn:microsoft.com/office/officeart/2005/8/layout/hierarchy3"/>
    <dgm:cxn modelId="{96F7C2AD-11DB-4AC0-907F-CAAB9489D6D3}" srcId="{1D3C8F69-C5E5-4146-9256-BD7DDA973A63}" destId="{C35865DE-3DBE-4F5A-A203-6916A312FBCC}" srcOrd="0" destOrd="0" parTransId="{A04A66C9-E36F-4347-B7A2-585DCF7FED26}" sibTransId="{8AA938B7-3AE4-4560-9D01-86F0A15068AB}"/>
    <dgm:cxn modelId="{F9C9EFF7-5A8F-4C96-8BFD-A78270D59836}" type="presOf" srcId="{A18E569E-E33E-4405-B125-CAA14707D902}" destId="{AC2392A2-AB08-4478-8E88-877A7F26BC1E}" srcOrd="0" destOrd="0" presId="urn:microsoft.com/office/officeart/2005/8/layout/hierarchy3"/>
    <dgm:cxn modelId="{4FC963D3-2ADF-475B-ADD5-B844C5F51BF5}" srcId="{1D3C8F69-C5E5-4146-9256-BD7DDA973A63}" destId="{0DCE86E1-D1A9-4BA2-AF57-BE5C7B90438B}" srcOrd="1" destOrd="0" parTransId="{4354A9C2-888F-4D8F-8CBA-42F6A31AD6E6}" sibTransId="{B739A537-3B37-4A44-94A5-3FB4CD383CDF}"/>
    <dgm:cxn modelId="{01F4633F-7CCD-48AB-A60E-D4B7FF758CC3}" type="presParOf" srcId="{9C173EA3-55E9-4E97-9450-FADC609F0F11}" destId="{F2D67AFF-91FF-4951-8986-F754244D3182}" srcOrd="0" destOrd="0" presId="urn:microsoft.com/office/officeart/2005/8/layout/hierarchy3"/>
    <dgm:cxn modelId="{95E1A34D-700A-4C19-90B4-4CE57F4DEC7A}" type="presParOf" srcId="{F2D67AFF-91FF-4951-8986-F754244D3182}" destId="{88C5DC73-558E-41EC-987F-7DFDB707EFD4}" srcOrd="0" destOrd="0" presId="urn:microsoft.com/office/officeart/2005/8/layout/hierarchy3"/>
    <dgm:cxn modelId="{6355AB24-4752-4836-B505-CE411C9ADE4A}" type="presParOf" srcId="{88C5DC73-558E-41EC-987F-7DFDB707EFD4}" destId="{909FE94B-A3F7-4E23-9071-1E393E92C6E4}" srcOrd="0" destOrd="0" presId="urn:microsoft.com/office/officeart/2005/8/layout/hierarchy3"/>
    <dgm:cxn modelId="{73D04302-123A-48CD-8F4A-CA73E3EDB675}" type="presParOf" srcId="{88C5DC73-558E-41EC-987F-7DFDB707EFD4}" destId="{1790754F-78DC-4B6F-AF8D-90AE4B46C3C0}" srcOrd="1" destOrd="0" presId="urn:microsoft.com/office/officeart/2005/8/layout/hierarchy3"/>
    <dgm:cxn modelId="{A0D5F6F3-4C0C-4FDB-915D-CD826868ECD8}" type="presParOf" srcId="{F2D67AFF-91FF-4951-8986-F754244D3182}" destId="{A0E98D88-72AB-4CB9-AEA9-6B289FCBE829}" srcOrd="1" destOrd="0" presId="urn:microsoft.com/office/officeart/2005/8/layout/hierarchy3"/>
    <dgm:cxn modelId="{08A05B84-90AD-4AA9-A5BC-2553BAACED5E}" type="presParOf" srcId="{A0E98D88-72AB-4CB9-AEA9-6B289FCBE829}" destId="{F46B6BB9-2137-4597-B1BC-0E254C5757C9}" srcOrd="0" destOrd="0" presId="urn:microsoft.com/office/officeart/2005/8/layout/hierarchy3"/>
    <dgm:cxn modelId="{DAB7D29B-43DC-49E4-81F3-275A940A64D6}" type="presParOf" srcId="{A0E98D88-72AB-4CB9-AEA9-6B289FCBE829}" destId="{AC2392A2-AB08-4478-8E88-877A7F26BC1E}" srcOrd="1" destOrd="0" presId="urn:microsoft.com/office/officeart/2005/8/layout/hierarchy3"/>
    <dgm:cxn modelId="{9CD31C3A-352C-4866-9CA0-4A8DB6F9AF26}" type="presParOf" srcId="{A0E98D88-72AB-4CB9-AEA9-6B289FCBE829}" destId="{F678E423-35AB-4E75-B302-D9AB440F3CE7}" srcOrd="2" destOrd="0" presId="urn:microsoft.com/office/officeart/2005/8/layout/hierarchy3"/>
    <dgm:cxn modelId="{1F990765-4C8C-458E-A1F1-A07F56A445B3}" type="presParOf" srcId="{A0E98D88-72AB-4CB9-AEA9-6B289FCBE829}" destId="{65067F97-C6B9-479C-B46B-D93504B393E4}" srcOrd="3" destOrd="0" presId="urn:microsoft.com/office/officeart/2005/8/layout/hierarchy3"/>
    <dgm:cxn modelId="{5DF8932E-61FD-430E-9826-9B17067518EF}" type="presParOf" srcId="{A0E98D88-72AB-4CB9-AEA9-6B289FCBE829}" destId="{35DBB0AD-AD7E-4B49-84DE-1B0F7A47D395}" srcOrd="4" destOrd="0" presId="urn:microsoft.com/office/officeart/2005/8/layout/hierarchy3"/>
    <dgm:cxn modelId="{08A27538-5BDA-41E9-A068-3856211C886B}" type="presParOf" srcId="{A0E98D88-72AB-4CB9-AEA9-6B289FCBE829}" destId="{51B19CA6-7EAE-41EC-A19F-001A137BBD30}" srcOrd="5" destOrd="0" presId="urn:microsoft.com/office/officeart/2005/8/layout/hierarchy3"/>
    <dgm:cxn modelId="{074C2944-8124-4B4F-8B6B-FC87F503873D}" type="presParOf" srcId="{A0E98D88-72AB-4CB9-AEA9-6B289FCBE829}" destId="{22E51988-7FD4-4322-9D89-DFC9D06166AD}" srcOrd="6" destOrd="0" presId="urn:microsoft.com/office/officeart/2005/8/layout/hierarchy3"/>
    <dgm:cxn modelId="{6BE4B4B5-1803-4A92-BD2A-07A25DB84B91}" type="presParOf" srcId="{A0E98D88-72AB-4CB9-AEA9-6B289FCBE829}" destId="{1BE5B44D-0FD0-4CB8-BF7F-8150E4CF5C7F}" srcOrd="7" destOrd="0" presId="urn:microsoft.com/office/officeart/2005/8/layout/hierarchy3"/>
    <dgm:cxn modelId="{3F94004A-7020-49ED-B8D1-D035E82DF549}" type="presParOf" srcId="{9C173EA3-55E9-4E97-9450-FADC609F0F11}" destId="{69D53F6B-3C6A-4DA5-8EB6-F4146BAA4BB8}" srcOrd="1" destOrd="0" presId="urn:microsoft.com/office/officeart/2005/8/layout/hierarchy3"/>
    <dgm:cxn modelId="{C37E8741-6258-4A41-9014-6806E882162B}" type="presParOf" srcId="{69D53F6B-3C6A-4DA5-8EB6-F4146BAA4BB8}" destId="{7EF769C9-98F6-4F9C-8782-619BFAEAC976}" srcOrd="0" destOrd="0" presId="urn:microsoft.com/office/officeart/2005/8/layout/hierarchy3"/>
    <dgm:cxn modelId="{6039C883-6994-4890-A9CB-2C5CD66880FB}" type="presParOf" srcId="{7EF769C9-98F6-4F9C-8782-619BFAEAC976}" destId="{CC9EFD15-984A-4EA7-8DCA-979710881A23}" srcOrd="0" destOrd="0" presId="urn:microsoft.com/office/officeart/2005/8/layout/hierarchy3"/>
    <dgm:cxn modelId="{C7DD2815-DE50-431A-BA88-A21A2717A2C3}" type="presParOf" srcId="{7EF769C9-98F6-4F9C-8782-619BFAEAC976}" destId="{7803F033-BE31-4028-BBB9-97692F3EA625}" srcOrd="1" destOrd="0" presId="urn:microsoft.com/office/officeart/2005/8/layout/hierarchy3"/>
    <dgm:cxn modelId="{FC1E2CE3-036D-4120-B944-8A219B44EFF0}" type="presParOf" srcId="{69D53F6B-3C6A-4DA5-8EB6-F4146BAA4BB8}" destId="{8E3F77B8-5E39-4400-AE1E-8DAA40EB42B2}" srcOrd="1" destOrd="0" presId="urn:microsoft.com/office/officeart/2005/8/layout/hierarchy3"/>
    <dgm:cxn modelId="{E406D69A-3D78-48F3-888E-DAD3FB2B4015}" type="presParOf" srcId="{8E3F77B8-5E39-4400-AE1E-8DAA40EB42B2}" destId="{F0A58178-95C0-4188-81B6-9F068A4B1B67}" srcOrd="0" destOrd="0" presId="urn:microsoft.com/office/officeart/2005/8/layout/hierarchy3"/>
    <dgm:cxn modelId="{4C136B2E-E1ED-4EF5-A35D-5902B9319DAA}" type="presParOf" srcId="{8E3F77B8-5E39-4400-AE1E-8DAA40EB42B2}" destId="{B3E4EF63-3E01-4C7D-9F3C-8383878F2C43}" srcOrd="1" destOrd="0" presId="urn:microsoft.com/office/officeart/2005/8/layout/hierarchy3"/>
    <dgm:cxn modelId="{3A71B010-A757-4C1C-964A-47A07230ED4F}" type="presParOf" srcId="{8E3F77B8-5E39-4400-AE1E-8DAA40EB42B2}" destId="{0B0F3B0A-EFB4-4244-ABFF-09931C6A9B56}" srcOrd="2" destOrd="0" presId="urn:microsoft.com/office/officeart/2005/8/layout/hierarchy3"/>
    <dgm:cxn modelId="{3F941718-D989-4D4A-87C2-175F30F9306B}" type="presParOf" srcId="{8E3F77B8-5E39-4400-AE1E-8DAA40EB42B2}" destId="{14D1A4C2-6FFD-4665-95D6-19573C86B4E2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8C559F4-728D-4ED3-B306-8AD6FB4AA089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CFE7FD1-398A-4744-8A22-2240E048E7C7}">
      <dgm:prSet phldrT="[Текст]" custT="1"/>
      <dgm:spPr/>
      <dgm:t>
        <a:bodyPr/>
        <a:lstStyle/>
        <a:p>
          <a:r>
            <a:rPr lang="ru-RU" sz="2000" b="1" dirty="0" smtClean="0"/>
            <a:t>Ореол современности, прогрессивности</a:t>
          </a:r>
          <a:endParaRPr lang="ru-RU" sz="2000" b="1" dirty="0"/>
        </a:p>
      </dgm:t>
    </dgm:pt>
    <dgm:pt modelId="{B9A078E3-A149-4A81-B730-00EC13390D0F}" type="parTrans" cxnId="{01D27352-5673-45CE-B24E-1EE1C0E21A68}">
      <dgm:prSet/>
      <dgm:spPr/>
      <dgm:t>
        <a:bodyPr/>
        <a:lstStyle/>
        <a:p>
          <a:endParaRPr lang="ru-RU"/>
        </a:p>
      </dgm:t>
    </dgm:pt>
    <dgm:pt modelId="{CA65E5A4-60AE-4985-9A2C-14BE1016DFFF}" type="sibTrans" cxnId="{01D27352-5673-45CE-B24E-1EE1C0E21A68}">
      <dgm:prSet/>
      <dgm:spPr/>
      <dgm:t>
        <a:bodyPr/>
        <a:lstStyle/>
        <a:p>
          <a:endParaRPr lang="ru-RU"/>
        </a:p>
      </dgm:t>
    </dgm:pt>
    <dgm:pt modelId="{5F52279E-2E5B-4D13-ABA1-74621FDDDC8A}">
      <dgm:prSet phldrT="[Текст]" custT="1"/>
      <dgm:spPr/>
      <dgm:t>
        <a:bodyPr/>
        <a:lstStyle/>
        <a:p>
          <a:r>
            <a:rPr lang="ru-RU" sz="2000" b="1" dirty="0" smtClean="0"/>
            <a:t>Много материалов в интернете об обогащении </a:t>
          </a:r>
          <a:r>
            <a:rPr lang="ru-RU" sz="2000" b="1" dirty="0" err="1" smtClean="0"/>
            <a:t>криптоинвесторов</a:t>
          </a:r>
          <a:endParaRPr lang="ru-RU" sz="2000" b="1" dirty="0"/>
        </a:p>
      </dgm:t>
    </dgm:pt>
    <dgm:pt modelId="{20E19349-FCA8-4FAC-90A1-F0AE4DE592D1}" type="parTrans" cxnId="{8AADAA09-4976-46B9-9354-F0B2C545AC7C}">
      <dgm:prSet/>
      <dgm:spPr/>
      <dgm:t>
        <a:bodyPr/>
        <a:lstStyle/>
        <a:p>
          <a:endParaRPr lang="ru-RU"/>
        </a:p>
      </dgm:t>
    </dgm:pt>
    <dgm:pt modelId="{8675C11A-C948-4CB1-B220-387E83ED5A81}" type="sibTrans" cxnId="{8AADAA09-4976-46B9-9354-F0B2C545AC7C}">
      <dgm:prSet/>
      <dgm:spPr/>
      <dgm:t>
        <a:bodyPr/>
        <a:lstStyle/>
        <a:p>
          <a:endParaRPr lang="ru-RU"/>
        </a:p>
      </dgm:t>
    </dgm:pt>
    <dgm:pt modelId="{41F2CD5E-703B-454B-87C3-7529C7CF23DD}">
      <dgm:prSet phldrT="[Текст]" custT="1"/>
      <dgm:spPr/>
      <dgm:t>
        <a:bodyPr/>
        <a:lstStyle/>
        <a:p>
          <a:r>
            <a:rPr lang="ru-RU" sz="2000" b="1" dirty="0" smtClean="0"/>
            <a:t>Реальная история сказочного роста котировок  в 2017 году</a:t>
          </a:r>
          <a:endParaRPr lang="ru-RU" sz="2000" b="1" dirty="0"/>
        </a:p>
      </dgm:t>
    </dgm:pt>
    <dgm:pt modelId="{2832FB25-7A16-48EB-9F19-A8C63029A21F}" type="parTrans" cxnId="{54911F62-0F24-4E22-8A80-EB0D00EE264E}">
      <dgm:prSet/>
      <dgm:spPr/>
      <dgm:t>
        <a:bodyPr/>
        <a:lstStyle/>
        <a:p>
          <a:endParaRPr lang="ru-RU"/>
        </a:p>
      </dgm:t>
    </dgm:pt>
    <dgm:pt modelId="{894C7C71-BD47-47CE-92D9-4108DA9C6672}" type="sibTrans" cxnId="{54911F62-0F24-4E22-8A80-EB0D00EE264E}">
      <dgm:prSet/>
      <dgm:spPr/>
      <dgm:t>
        <a:bodyPr/>
        <a:lstStyle/>
        <a:p>
          <a:endParaRPr lang="ru-RU"/>
        </a:p>
      </dgm:t>
    </dgm:pt>
    <dgm:pt modelId="{574B8875-767E-478A-9BBC-45479043EE61}" type="pres">
      <dgm:prSet presAssocID="{48C559F4-728D-4ED3-B306-8AD6FB4AA089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8CD92700-D488-4DCB-B22A-81BC80AAF1C9}" type="pres">
      <dgm:prSet presAssocID="{48C559F4-728D-4ED3-B306-8AD6FB4AA089}" presName="pyramid" presStyleLbl="node1" presStyleIdx="0" presStyleCnt="1" custLinFactNeighborX="7823"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9ADA1E8C-EDF5-484E-AAD2-193075A35172}" type="pres">
      <dgm:prSet presAssocID="{48C559F4-728D-4ED3-B306-8AD6FB4AA089}" presName="theList" presStyleCnt="0"/>
      <dgm:spPr/>
    </dgm:pt>
    <dgm:pt modelId="{2E41A03B-CF2E-47DE-A183-3AEA3FE814ED}" type="pres">
      <dgm:prSet presAssocID="{FCFE7FD1-398A-4744-8A22-2240E048E7C7}" presName="aNode" presStyleLbl="fgAcc1" presStyleIdx="0" presStyleCnt="3" custScaleX="1703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44F899-AB9E-4DA4-858F-DD74C5FBA5D0}" type="pres">
      <dgm:prSet presAssocID="{FCFE7FD1-398A-4744-8A22-2240E048E7C7}" presName="aSpace" presStyleCnt="0"/>
      <dgm:spPr/>
    </dgm:pt>
    <dgm:pt modelId="{D73F514D-D445-4A16-9E80-7E06A3D71902}" type="pres">
      <dgm:prSet presAssocID="{5F52279E-2E5B-4D13-ABA1-74621FDDDC8A}" presName="aNode" presStyleLbl="fgAcc1" presStyleIdx="1" presStyleCnt="3" custScaleX="1784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039DF3-CEE7-42E1-AE2C-A75703E98A97}" type="pres">
      <dgm:prSet presAssocID="{5F52279E-2E5B-4D13-ABA1-74621FDDDC8A}" presName="aSpace" presStyleCnt="0"/>
      <dgm:spPr/>
    </dgm:pt>
    <dgm:pt modelId="{1432E094-00BF-452E-802A-56E0B593D357}" type="pres">
      <dgm:prSet presAssocID="{41F2CD5E-703B-454B-87C3-7529C7CF23DD}" presName="aNode" presStyleLbl="fgAcc1" presStyleIdx="2" presStyleCnt="3" custScaleX="2377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855334-DE7B-4137-8254-D39F158A2F42}" type="pres">
      <dgm:prSet presAssocID="{41F2CD5E-703B-454B-87C3-7529C7CF23DD}" presName="aSpace" presStyleCnt="0"/>
      <dgm:spPr/>
    </dgm:pt>
  </dgm:ptLst>
  <dgm:cxnLst>
    <dgm:cxn modelId="{950886BB-CFA1-4BC0-BC28-C9EB9A7239E5}" type="presOf" srcId="{5F52279E-2E5B-4D13-ABA1-74621FDDDC8A}" destId="{D73F514D-D445-4A16-9E80-7E06A3D71902}" srcOrd="0" destOrd="0" presId="urn:microsoft.com/office/officeart/2005/8/layout/pyramid2"/>
    <dgm:cxn modelId="{C6E09C9E-0544-41B0-837D-432B8B31C840}" type="presOf" srcId="{41F2CD5E-703B-454B-87C3-7529C7CF23DD}" destId="{1432E094-00BF-452E-802A-56E0B593D357}" srcOrd="0" destOrd="0" presId="urn:microsoft.com/office/officeart/2005/8/layout/pyramid2"/>
    <dgm:cxn modelId="{8AADAA09-4976-46B9-9354-F0B2C545AC7C}" srcId="{48C559F4-728D-4ED3-B306-8AD6FB4AA089}" destId="{5F52279E-2E5B-4D13-ABA1-74621FDDDC8A}" srcOrd="1" destOrd="0" parTransId="{20E19349-FCA8-4FAC-90A1-F0AE4DE592D1}" sibTransId="{8675C11A-C948-4CB1-B220-387E83ED5A81}"/>
    <dgm:cxn modelId="{01D27352-5673-45CE-B24E-1EE1C0E21A68}" srcId="{48C559F4-728D-4ED3-B306-8AD6FB4AA089}" destId="{FCFE7FD1-398A-4744-8A22-2240E048E7C7}" srcOrd="0" destOrd="0" parTransId="{B9A078E3-A149-4A81-B730-00EC13390D0F}" sibTransId="{CA65E5A4-60AE-4985-9A2C-14BE1016DFFF}"/>
    <dgm:cxn modelId="{8B2BE730-0AB8-4543-BEED-DD5EC63FCE5B}" type="presOf" srcId="{48C559F4-728D-4ED3-B306-8AD6FB4AA089}" destId="{574B8875-767E-478A-9BBC-45479043EE61}" srcOrd="0" destOrd="0" presId="urn:microsoft.com/office/officeart/2005/8/layout/pyramid2"/>
    <dgm:cxn modelId="{1C5B9B6D-C653-4F89-BF01-C443A8990B7C}" type="presOf" srcId="{FCFE7FD1-398A-4744-8A22-2240E048E7C7}" destId="{2E41A03B-CF2E-47DE-A183-3AEA3FE814ED}" srcOrd="0" destOrd="0" presId="urn:microsoft.com/office/officeart/2005/8/layout/pyramid2"/>
    <dgm:cxn modelId="{54911F62-0F24-4E22-8A80-EB0D00EE264E}" srcId="{48C559F4-728D-4ED3-B306-8AD6FB4AA089}" destId="{41F2CD5E-703B-454B-87C3-7529C7CF23DD}" srcOrd="2" destOrd="0" parTransId="{2832FB25-7A16-48EB-9F19-A8C63029A21F}" sibTransId="{894C7C71-BD47-47CE-92D9-4108DA9C6672}"/>
    <dgm:cxn modelId="{661A5A51-6067-4610-89AD-A8DC8AF0AEC8}" type="presParOf" srcId="{574B8875-767E-478A-9BBC-45479043EE61}" destId="{8CD92700-D488-4DCB-B22A-81BC80AAF1C9}" srcOrd="0" destOrd="0" presId="urn:microsoft.com/office/officeart/2005/8/layout/pyramid2"/>
    <dgm:cxn modelId="{EFCE10FA-0E82-4103-AC18-4F828D84DFF6}" type="presParOf" srcId="{574B8875-767E-478A-9BBC-45479043EE61}" destId="{9ADA1E8C-EDF5-484E-AAD2-193075A35172}" srcOrd="1" destOrd="0" presId="urn:microsoft.com/office/officeart/2005/8/layout/pyramid2"/>
    <dgm:cxn modelId="{AB1F2C65-AD96-4311-8E55-5F4FCEAC6A56}" type="presParOf" srcId="{9ADA1E8C-EDF5-484E-AAD2-193075A35172}" destId="{2E41A03B-CF2E-47DE-A183-3AEA3FE814ED}" srcOrd="0" destOrd="0" presId="urn:microsoft.com/office/officeart/2005/8/layout/pyramid2"/>
    <dgm:cxn modelId="{54D82A51-0D86-47A6-A02C-5760DC85BBDC}" type="presParOf" srcId="{9ADA1E8C-EDF5-484E-AAD2-193075A35172}" destId="{8C44F899-AB9E-4DA4-858F-DD74C5FBA5D0}" srcOrd="1" destOrd="0" presId="urn:microsoft.com/office/officeart/2005/8/layout/pyramid2"/>
    <dgm:cxn modelId="{9AF395FD-DE48-465F-9F50-BB5ADD6CDC2A}" type="presParOf" srcId="{9ADA1E8C-EDF5-484E-AAD2-193075A35172}" destId="{D73F514D-D445-4A16-9E80-7E06A3D71902}" srcOrd="2" destOrd="0" presId="urn:microsoft.com/office/officeart/2005/8/layout/pyramid2"/>
    <dgm:cxn modelId="{68175036-DCDF-451B-90C9-6C55A607F76F}" type="presParOf" srcId="{9ADA1E8C-EDF5-484E-AAD2-193075A35172}" destId="{B6039DF3-CEE7-42E1-AE2C-A75703E98A97}" srcOrd="3" destOrd="0" presId="urn:microsoft.com/office/officeart/2005/8/layout/pyramid2"/>
    <dgm:cxn modelId="{FF721157-92D1-4D7B-83E5-090305FDE47D}" type="presParOf" srcId="{9ADA1E8C-EDF5-484E-AAD2-193075A35172}" destId="{1432E094-00BF-452E-802A-56E0B593D357}" srcOrd="4" destOrd="0" presId="urn:microsoft.com/office/officeart/2005/8/layout/pyramid2"/>
    <dgm:cxn modelId="{0EA3279B-74FF-4E15-A5A5-5EBA9EFEE687}" type="presParOf" srcId="{9ADA1E8C-EDF5-484E-AAD2-193075A35172}" destId="{DF855334-DE7B-4137-8254-D39F158A2F42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FB69016-48A9-4B74-A08F-41C22B6B37B6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3919DD5-F6A9-4BC5-B493-BB43E664B93B}">
      <dgm:prSet phldrT="[Текст]" custT="1"/>
      <dgm:spPr>
        <a:solidFill>
          <a:srgbClr val="844449"/>
        </a:solidFill>
      </dgm:spPr>
      <dgm:t>
        <a:bodyPr/>
        <a:lstStyle/>
        <a:p>
          <a:r>
            <a:rPr lang="ru-RU" sz="1400" b="1" dirty="0" smtClean="0"/>
            <a:t>Письменное или электронное требование вернуть деньги</a:t>
          </a:r>
          <a:endParaRPr lang="ru-RU" sz="1400" b="1" dirty="0"/>
        </a:p>
      </dgm:t>
    </dgm:pt>
    <dgm:pt modelId="{3278E6F1-A9FE-4101-A653-7CCAA96AAB17}" type="parTrans" cxnId="{E2FEB95D-B253-440E-A996-6B3940820563}">
      <dgm:prSet/>
      <dgm:spPr/>
      <dgm:t>
        <a:bodyPr/>
        <a:lstStyle/>
        <a:p>
          <a:endParaRPr lang="ru-RU" b="1"/>
        </a:p>
      </dgm:t>
    </dgm:pt>
    <dgm:pt modelId="{A29CA9BC-4E0F-4DDD-A380-C3F700DB0A60}" type="sibTrans" cxnId="{E2FEB95D-B253-440E-A996-6B3940820563}">
      <dgm:prSet/>
      <dgm:spPr/>
      <dgm:t>
        <a:bodyPr/>
        <a:lstStyle/>
        <a:p>
          <a:endParaRPr lang="ru-RU" b="1"/>
        </a:p>
      </dgm:t>
    </dgm:pt>
    <dgm:pt modelId="{82AC116E-22E8-4BAD-85B7-1A48DB09A049}">
      <dgm:prSet phldrT="[Текст]" custT="1"/>
      <dgm:spPr>
        <a:solidFill>
          <a:srgbClr val="844449"/>
        </a:solidFill>
      </dgm:spPr>
      <dgm:t>
        <a:bodyPr/>
        <a:lstStyle/>
        <a:p>
          <a:r>
            <a:rPr lang="ru-RU" sz="1400" b="1" dirty="0" smtClean="0"/>
            <a:t>Жалоба в СРО и Банк России </a:t>
          </a:r>
          <a:endParaRPr lang="ru-RU" sz="1400" b="1" dirty="0"/>
        </a:p>
      </dgm:t>
    </dgm:pt>
    <dgm:pt modelId="{EAEE5984-50E9-408F-8948-D07977DA6828}" type="parTrans" cxnId="{ED17739A-46C2-46E3-A348-8CF7E98D71D7}">
      <dgm:prSet/>
      <dgm:spPr/>
      <dgm:t>
        <a:bodyPr/>
        <a:lstStyle/>
        <a:p>
          <a:endParaRPr lang="ru-RU" b="1"/>
        </a:p>
      </dgm:t>
    </dgm:pt>
    <dgm:pt modelId="{F699D5BE-FCF3-4709-9B36-854CC975F36C}" type="sibTrans" cxnId="{ED17739A-46C2-46E3-A348-8CF7E98D71D7}">
      <dgm:prSet/>
      <dgm:spPr/>
      <dgm:t>
        <a:bodyPr/>
        <a:lstStyle/>
        <a:p>
          <a:endParaRPr lang="ru-RU" b="1"/>
        </a:p>
      </dgm:t>
    </dgm:pt>
    <dgm:pt modelId="{E2CC430C-393C-4A6B-BF81-CAB9A09FDB72}">
      <dgm:prSet phldrT="[Текст]" custT="1"/>
      <dgm:spPr>
        <a:solidFill>
          <a:srgbClr val="844449"/>
        </a:solidFill>
      </dgm:spPr>
      <dgm:t>
        <a:bodyPr/>
        <a:lstStyle/>
        <a:p>
          <a:r>
            <a:rPr lang="ru-RU" sz="1400" b="1" dirty="0" smtClean="0"/>
            <a:t>Обращение в суд, если компания реальная и в РФ</a:t>
          </a:r>
          <a:endParaRPr lang="ru-RU" sz="1400" b="1" dirty="0"/>
        </a:p>
      </dgm:t>
    </dgm:pt>
    <dgm:pt modelId="{C4A37353-09E5-49D6-806F-BC966059757F}" type="parTrans" cxnId="{026B648F-5BF2-4352-A3A3-A940EF5264B6}">
      <dgm:prSet/>
      <dgm:spPr/>
      <dgm:t>
        <a:bodyPr/>
        <a:lstStyle/>
        <a:p>
          <a:endParaRPr lang="ru-RU" b="1"/>
        </a:p>
      </dgm:t>
    </dgm:pt>
    <dgm:pt modelId="{3CBFEDC4-8B12-42F6-A0BB-ADB4824A2FCF}" type="sibTrans" cxnId="{026B648F-5BF2-4352-A3A3-A940EF5264B6}">
      <dgm:prSet/>
      <dgm:spPr/>
      <dgm:t>
        <a:bodyPr/>
        <a:lstStyle/>
        <a:p>
          <a:endParaRPr lang="ru-RU" b="1"/>
        </a:p>
      </dgm:t>
    </dgm:pt>
    <dgm:pt modelId="{573FCE7A-EA8C-4FDB-9DDF-88EAA90F5911}">
      <dgm:prSet phldrT="[Текст]" custT="1"/>
      <dgm:spPr>
        <a:solidFill>
          <a:srgbClr val="844449"/>
        </a:solidFill>
      </dgm:spPr>
      <dgm:t>
        <a:bodyPr/>
        <a:lstStyle/>
        <a:p>
          <a:r>
            <a:rPr lang="ru-RU" sz="1400" b="1" dirty="0" smtClean="0"/>
            <a:t>Обращение в полицию , если очевидное мошенничество</a:t>
          </a:r>
          <a:endParaRPr lang="ru-RU" sz="1400" b="1" dirty="0"/>
        </a:p>
      </dgm:t>
    </dgm:pt>
    <dgm:pt modelId="{52057B13-4AAA-486F-83EE-0AEE3EB51882}" type="parTrans" cxnId="{A37CFCDD-0F97-47DE-8234-71C4615A2E2C}">
      <dgm:prSet/>
      <dgm:spPr/>
      <dgm:t>
        <a:bodyPr/>
        <a:lstStyle/>
        <a:p>
          <a:endParaRPr lang="ru-RU" b="1"/>
        </a:p>
      </dgm:t>
    </dgm:pt>
    <dgm:pt modelId="{EF821870-3E8C-4163-83EF-308554C29752}" type="sibTrans" cxnId="{A37CFCDD-0F97-47DE-8234-71C4615A2E2C}">
      <dgm:prSet/>
      <dgm:spPr/>
      <dgm:t>
        <a:bodyPr/>
        <a:lstStyle/>
        <a:p>
          <a:endParaRPr lang="ru-RU" b="1"/>
        </a:p>
      </dgm:t>
    </dgm:pt>
    <dgm:pt modelId="{E416D260-5C02-40F4-A5BC-EB723F7CD3C9}">
      <dgm:prSet phldrT="[Текст]" custT="1"/>
      <dgm:spPr>
        <a:solidFill>
          <a:srgbClr val="844449"/>
        </a:solidFill>
      </dgm:spPr>
      <dgm:t>
        <a:bodyPr/>
        <a:lstStyle/>
        <a:p>
          <a:r>
            <a:rPr lang="ru-RU" sz="1400" b="1" dirty="0" smtClean="0"/>
            <a:t>В случае банкротства компании подать заявление конкурсному управляющему</a:t>
          </a:r>
          <a:endParaRPr lang="ru-RU" sz="1400" b="1" dirty="0"/>
        </a:p>
      </dgm:t>
    </dgm:pt>
    <dgm:pt modelId="{9B25F2B3-D455-48B4-A60C-056723C99313}" type="parTrans" cxnId="{DD0CF1A3-E716-46A5-ADC3-E07EF7B4303B}">
      <dgm:prSet/>
      <dgm:spPr/>
      <dgm:t>
        <a:bodyPr/>
        <a:lstStyle/>
        <a:p>
          <a:endParaRPr lang="ru-RU" b="1"/>
        </a:p>
      </dgm:t>
    </dgm:pt>
    <dgm:pt modelId="{C8792D4E-4EE9-45EE-9B48-84A06BADDFB0}" type="sibTrans" cxnId="{DD0CF1A3-E716-46A5-ADC3-E07EF7B4303B}">
      <dgm:prSet/>
      <dgm:spPr/>
      <dgm:t>
        <a:bodyPr/>
        <a:lstStyle/>
        <a:p>
          <a:endParaRPr lang="ru-RU" b="1"/>
        </a:p>
      </dgm:t>
    </dgm:pt>
    <dgm:pt modelId="{6CF2142B-6485-4F08-94DF-498E7D73DA22}">
      <dgm:prSet phldrT="[Текст]" custT="1"/>
      <dgm:spPr>
        <a:solidFill>
          <a:srgbClr val="844449"/>
        </a:solidFill>
      </dgm:spPr>
      <dgm:t>
        <a:bodyPr/>
        <a:lstStyle/>
        <a:p>
          <a:r>
            <a:rPr lang="ru-RU" sz="1400" b="1" dirty="0" smtClean="0"/>
            <a:t>Если компания включена в реестр ФОГФ, подать заявление на выплату компенсации</a:t>
          </a:r>
          <a:endParaRPr lang="ru-RU" sz="1400" b="1" dirty="0"/>
        </a:p>
      </dgm:t>
    </dgm:pt>
    <dgm:pt modelId="{E5604CCD-0918-47AF-934B-59C4A885BBE7}" type="parTrans" cxnId="{DF2E122F-73AC-4B9E-9AD7-AF0DBFC6016F}">
      <dgm:prSet/>
      <dgm:spPr/>
      <dgm:t>
        <a:bodyPr/>
        <a:lstStyle/>
        <a:p>
          <a:endParaRPr lang="ru-RU" b="1"/>
        </a:p>
      </dgm:t>
    </dgm:pt>
    <dgm:pt modelId="{1AF53729-44A9-4E64-B789-091FF93293AF}" type="sibTrans" cxnId="{DF2E122F-73AC-4B9E-9AD7-AF0DBFC6016F}">
      <dgm:prSet/>
      <dgm:spPr/>
      <dgm:t>
        <a:bodyPr/>
        <a:lstStyle/>
        <a:p>
          <a:endParaRPr lang="ru-RU" b="1"/>
        </a:p>
      </dgm:t>
    </dgm:pt>
    <dgm:pt modelId="{938F58A3-1ABD-41C7-BBA4-A7314883D829}" type="pres">
      <dgm:prSet presAssocID="{8FB69016-48A9-4B74-A08F-41C22B6B37B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64A443A-B169-4564-B748-561A39F48349}" type="pres">
      <dgm:prSet presAssocID="{D3919DD5-F6A9-4BC5-B493-BB43E664B93B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7C29A6-2AD9-4B39-A3EF-50480E1DEB71}" type="pres">
      <dgm:prSet presAssocID="{A29CA9BC-4E0F-4DDD-A380-C3F700DB0A60}" presName="sibTrans" presStyleLbl="sibTrans2D1" presStyleIdx="0" presStyleCnt="5"/>
      <dgm:spPr/>
      <dgm:t>
        <a:bodyPr/>
        <a:lstStyle/>
        <a:p>
          <a:endParaRPr lang="ru-RU"/>
        </a:p>
      </dgm:t>
    </dgm:pt>
    <dgm:pt modelId="{AE8C7D15-E2B1-4D92-8BC7-CFC59514001A}" type="pres">
      <dgm:prSet presAssocID="{A29CA9BC-4E0F-4DDD-A380-C3F700DB0A60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2FB8D3CB-02F8-47C3-93CE-7797A0212E00}" type="pres">
      <dgm:prSet presAssocID="{82AC116E-22E8-4BAD-85B7-1A48DB09A049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3161ED-00E3-451B-8634-44CF3C82247C}" type="pres">
      <dgm:prSet presAssocID="{F699D5BE-FCF3-4709-9B36-854CC975F36C}" presName="sibTrans" presStyleLbl="sibTrans2D1" presStyleIdx="1" presStyleCnt="5"/>
      <dgm:spPr/>
      <dgm:t>
        <a:bodyPr/>
        <a:lstStyle/>
        <a:p>
          <a:endParaRPr lang="ru-RU"/>
        </a:p>
      </dgm:t>
    </dgm:pt>
    <dgm:pt modelId="{B90E9FC2-903E-4B9D-B248-7D6B6D3B62F0}" type="pres">
      <dgm:prSet presAssocID="{F699D5BE-FCF3-4709-9B36-854CC975F36C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F9888C2D-276E-46EF-A048-09E27F678C98}" type="pres">
      <dgm:prSet presAssocID="{E2CC430C-393C-4A6B-BF81-CAB9A09FDB72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2A9FD9-C144-4198-B2FC-A5350697BEFA}" type="pres">
      <dgm:prSet presAssocID="{3CBFEDC4-8B12-42F6-A0BB-ADB4824A2FCF}" presName="sibTrans" presStyleLbl="sibTrans2D1" presStyleIdx="2" presStyleCnt="5"/>
      <dgm:spPr/>
      <dgm:t>
        <a:bodyPr/>
        <a:lstStyle/>
        <a:p>
          <a:endParaRPr lang="ru-RU"/>
        </a:p>
      </dgm:t>
    </dgm:pt>
    <dgm:pt modelId="{E402E9CC-F82C-4F5D-B8FB-15016D51249D}" type="pres">
      <dgm:prSet presAssocID="{3CBFEDC4-8B12-42F6-A0BB-ADB4824A2FCF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0E21452C-AD97-4726-8759-9C16E4DC8B29}" type="pres">
      <dgm:prSet presAssocID="{573FCE7A-EA8C-4FDB-9DDF-88EAA90F5911}" presName="node" presStyleLbl="node1" presStyleIdx="3" presStyleCnt="6" custLinFactNeighborX="-68" custLinFactNeighborY="-33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8A7BAF-CE39-4A19-9C9E-1192BBEB31CC}" type="pres">
      <dgm:prSet presAssocID="{EF821870-3E8C-4163-83EF-308554C29752}" presName="sibTrans" presStyleLbl="sibTrans2D1" presStyleIdx="3" presStyleCnt="5"/>
      <dgm:spPr/>
      <dgm:t>
        <a:bodyPr/>
        <a:lstStyle/>
        <a:p>
          <a:endParaRPr lang="ru-RU"/>
        </a:p>
      </dgm:t>
    </dgm:pt>
    <dgm:pt modelId="{6B4C6AD8-C4E5-4E2D-8A6B-B6492AA6FDAB}" type="pres">
      <dgm:prSet presAssocID="{EF821870-3E8C-4163-83EF-308554C29752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26390064-DE46-4116-91D2-9EF462D5A988}" type="pres">
      <dgm:prSet presAssocID="{E416D260-5C02-40F4-A5BC-EB723F7CD3C9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49E851-7318-4638-A0C2-1EF982E97EBB}" type="pres">
      <dgm:prSet presAssocID="{C8792D4E-4EE9-45EE-9B48-84A06BADDFB0}" presName="sibTrans" presStyleLbl="sibTrans2D1" presStyleIdx="4" presStyleCnt="5"/>
      <dgm:spPr/>
      <dgm:t>
        <a:bodyPr/>
        <a:lstStyle/>
        <a:p>
          <a:endParaRPr lang="ru-RU"/>
        </a:p>
      </dgm:t>
    </dgm:pt>
    <dgm:pt modelId="{39DAF39B-FE0B-4348-A006-42ADB26EA377}" type="pres">
      <dgm:prSet presAssocID="{C8792D4E-4EE9-45EE-9B48-84A06BADDFB0}" presName="connectorText" presStyleLbl="sibTrans2D1" presStyleIdx="4" presStyleCnt="5"/>
      <dgm:spPr/>
      <dgm:t>
        <a:bodyPr/>
        <a:lstStyle/>
        <a:p>
          <a:endParaRPr lang="ru-RU"/>
        </a:p>
      </dgm:t>
    </dgm:pt>
    <dgm:pt modelId="{13EF9B9A-78F5-4FF5-9D5F-8EC37FE11068}" type="pres">
      <dgm:prSet presAssocID="{6CF2142B-6485-4F08-94DF-498E7D73DA22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093398A-8047-43B7-93CE-F2524DECA4A4}" type="presOf" srcId="{A29CA9BC-4E0F-4DDD-A380-C3F700DB0A60}" destId="{937C29A6-2AD9-4B39-A3EF-50480E1DEB71}" srcOrd="0" destOrd="0" presId="urn:microsoft.com/office/officeart/2005/8/layout/process5"/>
    <dgm:cxn modelId="{BA5BFBD4-7438-410A-969B-0783C59BD4B8}" type="presOf" srcId="{6CF2142B-6485-4F08-94DF-498E7D73DA22}" destId="{13EF9B9A-78F5-4FF5-9D5F-8EC37FE11068}" srcOrd="0" destOrd="0" presId="urn:microsoft.com/office/officeart/2005/8/layout/process5"/>
    <dgm:cxn modelId="{0A8F1A51-D7F0-403F-B0FD-0487C9F85EDD}" type="presOf" srcId="{82AC116E-22E8-4BAD-85B7-1A48DB09A049}" destId="{2FB8D3CB-02F8-47C3-93CE-7797A0212E00}" srcOrd="0" destOrd="0" presId="urn:microsoft.com/office/officeart/2005/8/layout/process5"/>
    <dgm:cxn modelId="{66BFD302-22F3-4949-89AD-3E18CDD0C150}" type="presOf" srcId="{3CBFEDC4-8B12-42F6-A0BB-ADB4824A2FCF}" destId="{4E2A9FD9-C144-4198-B2FC-A5350697BEFA}" srcOrd="0" destOrd="0" presId="urn:microsoft.com/office/officeart/2005/8/layout/process5"/>
    <dgm:cxn modelId="{2176D5D2-D3FA-4B19-8555-7CA219E51FFC}" type="presOf" srcId="{A29CA9BC-4E0F-4DDD-A380-C3F700DB0A60}" destId="{AE8C7D15-E2B1-4D92-8BC7-CFC59514001A}" srcOrd="1" destOrd="0" presId="urn:microsoft.com/office/officeart/2005/8/layout/process5"/>
    <dgm:cxn modelId="{59FE9447-4A92-4CC6-8284-83870CEF733A}" type="presOf" srcId="{8FB69016-48A9-4B74-A08F-41C22B6B37B6}" destId="{938F58A3-1ABD-41C7-BBA4-A7314883D829}" srcOrd="0" destOrd="0" presId="urn:microsoft.com/office/officeart/2005/8/layout/process5"/>
    <dgm:cxn modelId="{A2099E56-E820-42C7-8B48-E94B91587613}" type="presOf" srcId="{3CBFEDC4-8B12-42F6-A0BB-ADB4824A2FCF}" destId="{E402E9CC-F82C-4F5D-B8FB-15016D51249D}" srcOrd="1" destOrd="0" presId="urn:microsoft.com/office/officeart/2005/8/layout/process5"/>
    <dgm:cxn modelId="{2F7DFECE-BC9D-400D-BD5A-AFA28CC3C9A9}" type="presOf" srcId="{D3919DD5-F6A9-4BC5-B493-BB43E664B93B}" destId="{864A443A-B169-4564-B748-561A39F48349}" srcOrd="0" destOrd="0" presId="urn:microsoft.com/office/officeart/2005/8/layout/process5"/>
    <dgm:cxn modelId="{7BB71FCA-B78F-4FAC-A9CE-49C5F8E56CCB}" type="presOf" srcId="{F699D5BE-FCF3-4709-9B36-854CC975F36C}" destId="{B90E9FC2-903E-4B9D-B248-7D6B6D3B62F0}" srcOrd="1" destOrd="0" presId="urn:microsoft.com/office/officeart/2005/8/layout/process5"/>
    <dgm:cxn modelId="{3B3FBBB8-BC0B-4960-8009-19B0173D1D2C}" type="presOf" srcId="{EF821870-3E8C-4163-83EF-308554C29752}" destId="{6B4C6AD8-C4E5-4E2D-8A6B-B6492AA6FDAB}" srcOrd="1" destOrd="0" presId="urn:microsoft.com/office/officeart/2005/8/layout/process5"/>
    <dgm:cxn modelId="{64C3CE30-5D6A-42C9-88F8-14B91DE5CB5D}" type="presOf" srcId="{E2CC430C-393C-4A6B-BF81-CAB9A09FDB72}" destId="{F9888C2D-276E-46EF-A048-09E27F678C98}" srcOrd="0" destOrd="0" presId="urn:microsoft.com/office/officeart/2005/8/layout/process5"/>
    <dgm:cxn modelId="{2B7C52E9-0CD0-4BFA-990A-45FE5FF896E4}" type="presOf" srcId="{C8792D4E-4EE9-45EE-9B48-84A06BADDFB0}" destId="{3449E851-7318-4638-A0C2-1EF982E97EBB}" srcOrd="0" destOrd="0" presId="urn:microsoft.com/office/officeart/2005/8/layout/process5"/>
    <dgm:cxn modelId="{B1E2B0F6-4E8C-4FB3-B62F-EA1A0D9811BC}" type="presOf" srcId="{C8792D4E-4EE9-45EE-9B48-84A06BADDFB0}" destId="{39DAF39B-FE0B-4348-A006-42ADB26EA377}" srcOrd="1" destOrd="0" presId="urn:microsoft.com/office/officeart/2005/8/layout/process5"/>
    <dgm:cxn modelId="{E85652A8-ED61-4A8F-804C-7AA6C80AD101}" type="presOf" srcId="{573FCE7A-EA8C-4FDB-9DDF-88EAA90F5911}" destId="{0E21452C-AD97-4726-8759-9C16E4DC8B29}" srcOrd="0" destOrd="0" presId="urn:microsoft.com/office/officeart/2005/8/layout/process5"/>
    <dgm:cxn modelId="{AD53BB70-3142-4725-A84C-293025DB6031}" type="presOf" srcId="{F699D5BE-FCF3-4709-9B36-854CC975F36C}" destId="{8D3161ED-00E3-451B-8634-44CF3C82247C}" srcOrd="0" destOrd="0" presId="urn:microsoft.com/office/officeart/2005/8/layout/process5"/>
    <dgm:cxn modelId="{ED17739A-46C2-46E3-A348-8CF7E98D71D7}" srcId="{8FB69016-48A9-4B74-A08F-41C22B6B37B6}" destId="{82AC116E-22E8-4BAD-85B7-1A48DB09A049}" srcOrd="1" destOrd="0" parTransId="{EAEE5984-50E9-408F-8948-D07977DA6828}" sibTransId="{F699D5BE-FCF3-4709-9B36-854CC975F36C}"/>
    <dgm:cxn modelId="{DD0CF1A3-E716-46A5-ADC3-E07EF7B4303B}" srcId="{8FB69016-48A9-4B74-A08F-41C22B6B37B6}" destId="{E416D260-5C02-40F4-A5BC-EB723F7CD3C9}" srcOrd="4" destOrd="0" parTransId="{9B25F2B3-D455-48B4-A60C-056723C99313}" sibTransId="{C8792D4E-4EE9-45EE-9B48-84A06BADDFB0}"/>
    <dgm:cxn modelId="{026B648F-5BF2-4352-A3A3-A940EF5264B6}" srcId="{8FB69016-48A9-4B74-A08F-41C22B6B37B6}" destId="{E2CC430C-393C-4A6B-BF81-CAB9A09FDB72}" srcOrd="2" destOrd="0" parTransId="{C4A37353-09E5-49D6-806F-BC966059757F}" sibTransId="{3CBFEDC4-8B12-42F6-A0BB-ADB4824A2FCF}"/>
    <dgm:cxn modelId="{206E5DC2-3A87-4F07-AD06-53C213DFFD34}" type="presOf" srcId="{E416D260-5C02-40F4-A5BC-EB723F7CD3C9}" destId="{26390064-DE46-4116-91D2-9EF462D5A988}" srcOrd="0" destOrd="0" presId="urn:microsoft.com/office/officeart/2005/8/layout/process5"/>
    <dgm:cxn modelId="{DF2E122F-73AC-4B9E-9AD7-AF0DBFC6016F}" srcId="{8FB69016-48A9-4B74-A08F-41C22B6B37B6}" destId="{6CF2142B-6485-4F08-94DF-498E7D73DA22}" srcOrd="5" destOrd="0" parTransId="{E5604CCD-0918-47AF-934B-59C4A885BBE7}" sibTransId="{1AF53729-44A9-4E64-B789-091FF93293AF}"/>
    <dgm:cxn modelId="{A37CFCDD-0F97-47DE-8234-71C4615A2E2C}" srcId="{8FB69016-48A9-4B74-A08F-41C22B6B37B6}" destId="{573FCE7A-EA8C-4FDB-9DDF-88EAA90F5911}" srcOrd="3" destOrd="0" parTransId="{52057B13-4AAA-486F-83EE-0AEE3EB51882}" sibTransId="{EF821870-3E8C-4163-83EF-308554C29752}"/>
    <dgm:cxn modelId="{E2FEB95D-B253-440E-A996-6B3940820563}" srcId="{8FB69016-48A9-4B74-A08F-41C22B6B37B6}" destId="{D3919DD5-F6A9-4BC5-B493-BB43E664B93B}" srcOrd="0" destOrd="0" parTransId="{3278E6F1-A9FE-4101-A653-7CCAA96AAB17}" sibTransId="{A29CA9BC-4E0F-4DDD-A380-C3F700DB0A60}"/>
    <dgm:cxn modelId="{10844A63-1116-4A9B-933D-F6FC978D06C9}" type="presOf" srcId="{EF821870-3E8C-4163-83EF-308554C29752}" destId="{B08A7BAF-CE39-4A19-9C9E-1192BBEB31CC}" srcOrd="0" destOrd="0" presId="urn:microsoft.com/office/officeart/2005/8/layout/process5"/>
    <dgm:cxn modelId="{C32CFB47-7242-4E48-BD4B-837CDCE9FBD4}" type="presParOf" srcId="{938F58A3-1ABD-41C7-BBA4-A7314883D829}" destId="{864A443A-B169-4564-B748-561A39F48349}" srcOrd="0" destOrd="0" presId="urn:microsoft.com/office/officeart/2005/8/layout/process5"/>
    <dgm:cxn modelId="{538ABA2B-3F73-46FC-89F4-3BE383C64F31}" type="presParOf" srcId="{938F58A3-1ABD-41C7-BBA4-A7314883D829}" destId="{937C29A6-2AD9-4B39-A3EF-50480E1DEB71}" srcOrd="1" destOrd="0" presId="urn:microsoft.com/office/officeart/2005/8/layout/process5"/>
    <dgm:cxn modelId="{EC2DF496-F684-46F0-B3DE-CFC3189C9443}" type="presParOf" srcId="{937C29A6-2AD9-4B39-A3EF-50480E1DEB71}" destId="{AE8C7D15-E2B1-4D92-8BC7-CFC59514001A}" srcOrd="0" destOrd="0" presId="urn:microsoft.com/office/officeart/2005/8/layout/process5"/>
    <dgm:cxn modelId="{3725FF4E-80D3-4446-A68B-EE7672A944EC}" type="presParOf" srcId="{938F58A3-1ABD-41C7-BBA4-A7314883D829}" destId="{2FB8D3CB-02F8-47C3-93CE-7797A0212E00}" srcOrd="2" destOrd="0" presId="urn:microsoft.com/office/officeart/2005/8/layout/process5"/>
    <dgm:cxn modelId="{66B06653-7089-4887-9B7F-7380097F3F2F}" type="presParOf" srcId="{938F58A3-1ABD-41C7-BBA4-A7314883D829}" destId="{8D3161ED-00E3-451B-8634-44CF3C82247C}" srcOrd="3" destOrd="0" presId="urn:microsoft.com/office/officeart/2005/8/layout/process5"/>
    <dgm:cxn modelId="{19CC4447-D9AC-4497-85CA-EFDA13D514A9}" type="presParOf" srcId="{8D3161ED-00E3-451B-8634-44CF3C82247C}" destId="{B90E9FC2-903E-4B9D-B248-7D6B6D3B62F0}" srcOrd="0" destOrd="0" presId="urn:microsoft.com/office/officeart/2005/8/layout/process5"/>
    <dgm:cxn modelId="{A068ED23-45CA-4A5F-91C4-2083B6482CBD}" type="presParOf" srcId="{938F58A3-1ABD-41C7-BBA4-A7314883D829}" destId="{F9888C2D-276E-46EF-A048-09E27F678C98}" srcOrd="4" destOrd="0" presId="urn:microsoft.com/office/officeart/2005/8/layout/process5"/>
    <dgm:cxn modelId="{5E52883D-4128-4B73-8829-5B2E16223D7C}" type="presParOf" srcId="{938F58A3-1ABD-41C7-BBA4-A7314883D829}" destId="{4E2A9FD9-C144-4198-B2FC-A5350697BEFA}" srcOrd="5" destOrd="0" presId="urn:microsoft.com/office/officeart/2005/8/layout/process5"/>
    <dgm:cxn modelId="{EC1335D2-1234-4B06-89B6-B01BF43CC055}" type="presParOf" srcId="{4E2A9FD9-C144-4198-B2FC-A5350697BEFA}" destId="{E402E9CC-F82C-4F5D-B8FB-15016D51249D}" srcOrd="0" destOrd="0" presId="urn:microsoft.com/office/officeart/2005/8/layout/process5"/>
    <dgm:cxn modelId="{4DB6960F-F38B-4E8E-B113-C08FFB69B22A}" type="presParOf" srcId="{938F58A3-1ABD-41C7-BBA4-A7314883D829}" destId="{0E21452C-AD97-4726-8759-9C16E4DC8B29}" srcOrd="6" destOrd="0" presId="urn:microsoft.com/office/officeart/2005/8/layout/process5"/>
    <dgm:cxn modelId="{EF75F628-38E0-451E-A34F-8169D3C26B0E}" type="presParOf" srcId="{938F58A3-1ABD-41C7-BBA4-A7314883D829}" destId="{B08A7BAF-CE39-4A19-9C9E-1192BBEB31CC}" srcOrd="7" destOrd="0" presId="urn:microsoft.com/office/officeart/2005/8/layout/process5"/>
    <dgm:cxn modelId="{B2EFB878-7B19-4A7F-8BFC-6F72A577AD34}" type="presParOf" srcId="{B08A7BAF-CE39-4A19-9C9E-1192BBEB31CC}" destId="{6B4C6AD8-C4E5-4E2D-8A6B-B6492AA6FDAB}" srcOrd="0" destOrd="0" presId="urn:microsoft.com/office/officeart/2005/8/layout/process5"/>
    <dgm:cxn modelId="{6DF4DB97-A595-4701-AD90-68F9C3190F46}" type="presParOf" srcId="{938F58A3-1ABD-41C7-BBA4-A7314883D829}" destId="{26390064-DE46-4116-91D2-9EF462D5A988}" srcOrd="8" destOrd="0" presId="urn:microsoft.com/office/officeart/2005/8/layout/process5"/>
    <dgm:cxn modelId="{6F3B0A77-A53B-4305-B049-8731527E27C7}" type="presParOf" srcId="{938F58A3-1ABD-41C7-BBA4-A7314883D829}" destId="{3449E851-7318-4638-A0C2-1EF982E97EBB}" srcOrd="9" destOrd="0" presId="urn:microsoft.com/office/officeart/2005/8/layout/process5"/>
    <dgm:cxn modelId="{C66548D0-70F6-4F12-84B1-C88AE8DEC96E}" type="presParOf" srcId="{3449E851-7318-4638-A0C2-1EF982E97EBB}" destId="{39DAF39B-FE0B-4348-A006-42ADB26EA377}" srcOrd="0" destOrd="0" presId="urn:microsoft.com/office/officeart/2005/8/layout/process5"/>
    <dgm:cxn modelId="{206B37A2-237A-4CB4-A54A-6C64A82E6A77}" type="presParOf" srcId="{938F58A3-1ABD-41C7-BBA4-A7314883D829}" destId="{13EF9B9A-78F5-4FF5-9D5F-8EC37FE11068}" srcOrd="1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4A443A-B169-4564-B748-561A39F48349}">
      <dsp:nvSpPr>
        <dsp:cNvPr id="0" name=""/>
        <dsp:cNvSpPr/>
      </dsp:nvSpPr>
      <dsp:spPr>
        <a:xfrm>
          <a:off x="270177" y="524"/>
          <a:ext cx="1904344" cy="1142606"/>
        </a:xfrm>
        <a:prstGeom prst="roundRect">
          <a:avLst>
            <a:gd name="adj" fmla="val 10000"/>
          </a:avLst>
        </a:prstGeom>
        <a:solidFill>
          <a:srgbClr val="84444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Письменное или электронное требование вернуть деньги</a:t>
          </a:r>
          <a:endParaRPr lang="ru-RU" sz="1400" b="1" kern="1200" dirty="0"/>
        </a:p>
      </dsp:txBody>
      <dsp:txXfrm>
        <a:off x="303643" y="33990"/>
        <a:ext cx="1837412" cy="1075674"/>
      </dsp:txXfrm>
    </dsp:sp>
    <dsp:sp modelId="{937C29A6-2AD9-4B39-A3EF-50480E1DEB71}">
      <dsp:nvSpPr>
        <dsp:cNvPr id="0" name=""/>
        <dsp:cNvSpPr/>
      </dsp:nvSpPr>
      <dsp:spPr>
        <a:xfrm>
          <a:off x="2342104" y="335689"/>
          <a:ext cx="403721" cy="47227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/>
        </a:p>
      </dsp:txBody>
      <dsp:txXfrm>
        <a:off x="2342104" y="430144"/>
        <a:ext cx="282605" cy="283367"/>
      </dsp:txXfrm>
    </dsp:sp>
    <dsp:sp modelId="{2FB8D3CB-02F8-47C3-93CE-7797A0212E00}">
      <dsp:nvSpPr>
        <dsp:cNvPr id="0" name=""/>
        <dsp:cNvSpPr/>
      </dsp:nvSpPr>
      <dsp:spPr>
        <a:xfrm>
          <a:off x="2936259" y="524"/>
          <a:ext cx="1904344" cy="1142606"/>
        </a:xfrm>
        <a:prstGeom prst="roundRect">
          <a:avLst>
            <a:gd name="adj" fmla="val 10000"/>
          </a:avLst>
        </a:prstGeom>
        <a:solidFill>
          <a:srgbClr val="84444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Жалоба в СРО и Банк России </a:t>
          </a:r>
          <a:endParaRPr lang="ru-RU" sz="1400" b="1" kern="1200" dirty="0"/>
        </a:p>
      </dsp:txBody>
      <dsp:txXfrm>
        <a:off x="2969725" y="33990"/>
        <a:ext cx="1837412" cy="1075674"/>
      </dsp:txXfrm>
    </dsp:sp>
    <dsp:sp modelId="{8D3161ED-00E3-451B-8634-44CF3C82247C}">
      <dsp:nvSpPr>
        <dsp:cNvPr id="0" name=""/>
        <dsp:cNvSpPr/>
      </dsp:nvSpPr>
      <dsp:spPr>
        <a:xfrm>
          <a:off x="5008186" y="335689"/>
          <a:ext cx="403721" cy="47227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/>
        </a:p>
      </dsp:txBody>
      <dsp:txXfrm>
        <a:off x="5008186" y="430144"/>
        <a:ext cx="282605" cy="283367"/>
      </dsp:txXfrm>
    </dsp:sp>
    <dsp:sp modelId="{F9888C2D-276E-46EF-A048-09E27F678C98}">
      <dsp:nvSpPr>
        <dsp:cNvPr id="0" name=""/>
        <dsp:cNvSpPr/>
      </dsp:nvSpPr>
      <dsp:spPr>
        <a:xfrm>
          <a:off x="5602341" y="524"/>
          <a:ext cx="1904344" cy="1142606"/>
        </a:xfrm>
        <a:prstGeom prst="roundRect">
          <a:avLst>
            <a:gd name="adj" fmla="val 10000"/>
          </a:avLst>
        </a:prstGeom>
        <a:solidFill>
          <a:srgbClr val="84444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Обращение в суд, если компания реальная и в РФ</a:t>
          </a:r>
          <a:endParaRPr lang="ru-RU" sz="1400" b="1" kern="1200" dirty="0"/>
        </a:p>
      </dsp:txBody>
      <dsp:txXfrm>
        <a:off x="5635807" y="33990"/>
        <a:ext cx="1837412" cy="1075674"/>
      </dsp:txXfrm>
    </dsp:sp>
    <dsp:sp modelId="{4E2A9FD9-C144-4198-B2FC-A5350697BEFA}">
      <dsp:nvSpPr>
        <dsp:cNvPr id="0" name=""/>
        <dsp:cNvSpPr/>
      </dsp:nvSpPr>
      <dsp:spPr>
        <a:xfrm rot="5402386">
          <a:off x="6362175" y="1257837"/>
          <a:ext cx="383397" cy="47227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b="1" kern="1200"/>
        </a:p>
      </dsp:txBody>
      <dsp:txXfrm rot="-5400000">
        <a:off x="6412230" y="1302277"/>
        <a:ext cx="283367" cy="268378"/>
      </dsp:txXfrm>
    </dsp:sp>
    <dsp:sp modelId="{0E21452C-AD97-4726-8759-9C16E4DC8B29}">
      <dsp:nvSpPr>
        <dsp:cNvPr id="0" name=""/>
        <dsp:cNvSpPr/>
      </dsp:nvSpPr>
      <dsp:spPr>
        <a:xfrm>
          <a:off x="5601046" y="1866522"/>
          <a:ext cx="1904344" cy="1142606"/>
        </a:xfrm>
        <a:prstGeom prst="roundRect">
          <a:avLst>
            <a:gd name="adj" fmla="val 10000"/>
          </a:avLst>
        </a:prstGeom>
        <a:solidFill>
          <a:srgbClr val="84444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Обращение в полицию , если очевидное мошенничество</a:t>
          </a:r>
          <a:endParaRPr lang="ru-RU" sz="1400" b="1" kern="1200" dirty="0"/>
        </a:p>
      </dsp:txBody>
      <dsp:txXfrm>
        <a:off x="5634512" y="1899988"/>
        <a:ext cx="1837412" cy="1075674"/>
      </dsp:txXfrm>
    </dsp:sp>
    <dsp:sp modelId="{B08A7BAF-CE39-4A19-9C9E-1192BBEB31CC}">
      <dsp:nvSpPr>
        <dsp:cNvPr id="0" name=""/>
        <dsp:cNvSpPr/>
      </dsp:nvSpPr>
      <dsp:spPr>
        <a:xfrm rot="10750535">
          <a:off x="5030694" y="2220696"/>
          <a:ext cx="403076" cy="47227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/>
        </a:p>
      </dsp:txBody>
      <dsp:txXfrm rot="10800000">
        <a:off x="5151611" y="2314281"/>
        <a:ext cx="282153" cy="283367"/>
      </dsp:txXfrm>
    </dsp:sp>
    <dsp:sp modelId="{26390064-DE46-4116-91D2-9EF462D5A988}">
      <dsp:nvSpPr>
        <dsp:cNvPr id="0" name=""/>
        <dsp:cNvSpPr/>
      </dsp:nvSpPr>
      <dsp:spPr>
        <a:xfrm>
          <a:off x="2936259" y="1904868"/>
          <a:ext cx="1904344" cy="1142606"/>
        </a:xfrm>
        <a:prstGeom prst="roundRect">
          <a:avLst>
            <a:gd name="adj" fmla="val 10000"/>
          </a:avLst>
        </a:prstGeom>
        <a:solidFill>
          <a:srgbClr val="84444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В случае банкротства компании подать заявление конкурсному управляющему</a:t>
          </a:r>
          <a:endParaRPr lang="ru-RU" sz="1400" b="1" kern="1200" dirty="0"/>
        </a:p>
      </dsp:txBody>
      <dsp:txXfrm>
        <a:off x="2969725" y="1938334"/>
        <a:ext cx="1837412" cy="1075674"/>
      </dsp:txXfrm>
    </dsp:sp>
    <dsp:sp modelId="{3449E851-7318-4638-A0C2-1EF982E97EBB}">
      <dsp:nvSpPr>
        <dsp:cNvPr id="0" name=""/>
        <dsp:cNvSpPr/>
      </dsp:nvSpPr>
      <dsp:spPr>
        <a:xfrm rot="10800000">
          <a:off x="2364956" y="2240033"/>
          <a:ext cx="403721" cy="47227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/>
        </a:p>
      </dsp:txBody>
      <dsp:txXfrm rot="10800000">
        <a:off x="2486072" y="2334488"/>
        <a:ext cx="282605" cy="283367"/>
      </dsp:txXfrm>
    </dsp:sp>
    <dsp:sp modelId="{13EF9B9A-78F5-4FF5-9D5F-8EC37FE11068}">
      <dsp:nvSpPr>
        <dsp:cNvPr id="0" name=""/>
        <dsp:cNvSpPr/>
      </dsp:nvSpPr>
      <dsp:spPr>
        <a:xfrm>
          <a:off x="270177" y="1904868"/>
          <a:ext cx="1904344" cy="1142606"/>
        </a:xfrm>
        <a:prstGeom prst="roundRect">
          <a:avLst>
            <a:gd name="adj" fmla="val 10000"/>
          </a:avLst>
        </a:prstGeom>
        <a:solidFill>
          <a:srgbClr val="84444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Если компания включена в реестр ФОГФ, подать заявление на выплату компенсации</a:t>
          </a:r>
          <a:endParaRPr lang="ru-RU" sz="1400" b="1" kern="1200" dirty="0"/>
        </a:p>
      </dsp:txBody>
      <dsp:txXfrm>
        <a:off x="303643" y="1938334"/>
        <a:ext cx="1837412" cy="10756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23045C-5A5C-4E4F-A7DC-8647C4834891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916B76-F36A-471C-A722-C7094FA268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30385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2806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F30E8-83EE-41EC-AD1F-4B1651B8E5DA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F8F2A-E2B1-481A-AD52-7ACDE7509D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0596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F30E8-83EE-41EC-AD1F-4B1651B8E5DA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F8F2A-E2B1-481A-AD52-7ACDE7509D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9224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F30E8-83EE-41EC-AD1F-4B1651B8E5DA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F8F2A-E2B1-481A-AD52-7ACDE7509D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83311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05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620"/>
            </a:lvl1pPr>
            <a:lvl2pPr marL="308610" indent="0" algn="ctr">
              <a:buNone/>
              <a:defRPr sz="1350"/>
            </a:lvl2pPr>
            <a:lvl3pPr marL="617220" indent="0" algn="ctr">
              <a:buNone/>
              <a:defRPr sz="1215"/>
            </a:lvl3pPr>
            <a:lvl4pPr marL="925830" indent="0" algn="ctr">
              <a:buNone/>
              <a:defRPr sz="1080"/>
            </a:lvl4pPr>
            <a:lvl5pPr marL="1234440" indent="0" algn="ctr">
              <a:buNone/>
              <a:defRPr sz="1080"/>
            </a:lvl5pPr>
            <a:lvl6pPr marL="1543050" indent="0" algn="ctr">
              <a:buNone/>
              <a:defRPr sz="1080"/>
            </a:lvl6pPr>
            <a:lvl7pPr marL="1851660" indent="0" algn="ctr">
              <a:buNone/>
              <a:defRPr sz="1080"/>
            </a:lvl7pPr>
            <a:lvl8pPr marL="2160270" indent="0" algn="ctr">
              <a:buNone/>
              <a:defRPr sz="1080"/>
            </a:lvl8pPr>
            <a:lvl9pPr marL="2468880" indent="0" algn="ctr">
              <a:buNone/>
              <a:defRPr sz="108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BF63E-4B1E-4004-83F2-468BE602865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E96D8-C0D5-45A4-9015-13BE4C0AD93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3249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69286-C9E8-4E8F-B282-F41178D211F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E96D8-C0D5-45A4-9015-13BE4C0AD93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5004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05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1pPr>
            <a:lvl2pPr marL="30861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17220" indent="0">
              <a:buNone/>
              <a:defRPr sz="1215">
                <a:solidFill>
                  <a:schemeClr val="tx1">
                    <a:tint val="75000"/>
                  </a:schemeClr>
                </a:solidFill>
              </a:defRPr>
            </a:lvl3pPr>
            <a:lvl4pPr marL="925830" indent="0">
              <a:buNone/>
              <a:defRPr sz="1080">
                <a:solidFill>
                  <a:schemeClr val="tx1">
                    <a:tint val="75000"/>
                  </a:schemeClr>
                </a:solidFill>
              </a:defRPr>
            </a:lvl4pPr>
            <a:lvl5pPr marL="1234440" indent="0">
              <a:buNone/>
              <a:defRPr sz="1080">
                <a:solidFill>
                  <a:schemeClr val="tx1">
                    <a:tint val="75000"/>
                  </a:schemeClr>
                </a:solidFill>
              </a:defRPr>
            </a:lvl5pPr>
            <a:lvl6pPr marL="1543050" indent="0">
              <a:buNone/>
              <a:defRPr sz="1080">
                <a:solidFill>
                  <a:schemeClr val="tx1">
                    <a:tint val="75000"/>
                  </a:schemeClr>
                </a:solidFill>
              </a:defRPr>
            </a:lvl6pPr>
            <a:lvl7pPr marL="1851660" indent="0">
              <a:buNone/>
              <a:defRPr sz="1080">
                <a:solidFill>
                  <a:schemeClr val="tx1">
                    <a:tint val="75000"/>
                  </a:schemeClr>
                </a:solidFill>
              </a:defRPr>
            </a:lvl7pPr>
            <a:lvl8pPr marL="2160270" indent="0">
              <a:buNone/>
              <a:defRPr sz="1080">
                <a:solidFill>
                  <a:schemeClr val="tx1">
                    <a:tint val="75000"/>
                  </a:schemeClr>
                </a:solidFill>
              </a:defRPr>
            </a:lvl8pPr>
            <a:lvl9pPr marL="2468880" indent="0">
              <a:buNone/>
              <a:defRPr sz="10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253D5-F03C-4119-B94B-D049EFCD8F7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E96D8-C0D5-45A4-9015-13BE4C0AD93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3840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C1A87-417E-4C31-BF19-9087E6296BA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E96D8-C0D5-45A4-9015-13BE4C0AD93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7155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620" b="1"/>
            </a:lvl1pPr>
            <a:lvl2pPr marL="308610" indent="0">
              <a:buNone/>
              <a:defRPr sz="1350" b="1"/>
            </a:lvl2pPr>
            <a:lvl3pPr marL="617220" indent="0">
              <a:buNone/>
              <a:defRPr sz="1215" b="1"/>
            </a:lvl3pPr>
            <a:lvl4pPr marL="925830" indent="0">
              <a:buNone/>
              <a:defRPr sz="1080" b="1"/>
            </a:lvl4pPr>
            <a:lvl5pPr marL="1234440" indent="0">
              <a:buNone/>
              <a:defRPr sz="1080" b="1"/>
            </a:lvl5pPr>
            <a:lvl6pPr marL="1543050" indent="0">
              <a:buNone/>
              <a:defRPr sz="1080" b="1"/>
            </a:lvl6pPr>
            <a:lvl7pPr marL="1851660" indent="0">
              <a:buNone/>
              <a:defRPr sz="1080" b="1"/>
            </a:lvl7pPr>
            <a:lvl8pPr marL="2160270" indent="0">
              <a:buNone/>
              <a:defRPr sz="1080" b="1"/>
            </a:lvl8pPr>
            <a:lvl9pPr marL="2468880" indent="0">
              <a:buNone/>
              <a:defRPr sz="108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1878807"/>
            <a:ext cx="3868340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620" b="1"/>
            </a:lvl1pPr>
            <a:lvl2pPr marL="308610" indent="0">
              <a:buNone/>
              <a:defRPr sz="1350" b="1"/>
            </a:lvl2pPr>
            <a:lvl3pPr marL="617220" indent="0">
              <a:buNone/>
              <a:defRPr sz="1215" b="1"/>
            </a:lvl3pPr>
            <a:lvl4pPr marL="925830" indent="0">
              <a:buNone/>
              <a:defRPr sz="1080" b="1"/>
            </a:lvl4pPr>
            <a:lvl5pPr marL="1234440" indent="0">
              <a:buNone/>
              <a:defRPr sz="1080" b="1"/>
            </a:lvl5pPr>
            <a:lvl6pPr marL="1543050" indent="0">
              <a:buNone/>
              <a:defRPr sz="1080" b="1"/>
            </a:lvl6pPr>
            <a:lvl7pPr marL="1851660" indent="0">
              <a:buNone/>
              <a:defRPr sz="1080" b="1"/>
            </a:lvl7pPr>
            <a:lvl8pPr marL="2160270" indent="0">
              <a:buNone/>
              <a:defRPr sz="1080" b="1"/>
            </a:lvl8pPr>
            <a:lvl9pPr marL="2468880" indent="0">
              <a:buNone/>
              <a:defRPr sz="108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2" y="1878807"/>
            <a:ext cx="388739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E60F2-B031-4562-9515-48A922516CE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E96D8-C0D5-45A4-9015-13BE4C0AD93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4809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F52D7-4E17-437B-9575-EBFF7225426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E96D8-C0D5-45A4-9015-13BE4C0AD93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13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C4B3C-5B83-49F7-BEAB-57DBC88909C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E96D8-C0D5-45A4-9015-13BE4C0AD93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3436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16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160"/>
            </a:lvl1pPr>
            <a:lvl2pPr>
              <a:defRPr sz="1890"/>
            </a:lvl2pPr>
            <a:lvl3pPr>
              <a:defRPr sz="162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080"/>
            </a:lvl1pPr>
            <a:lvl2pPr marL="308610" indent="0">
              <a:buNone/>
              <a:defRPr sz="945"/>
            </a:lvl2pPr>
            <a:lvl3pPr marL="617220" indent="0">
              <a:buNone/>
              <a:defRPr sz="810"/>
            </a:lvl3pPr>
            <a:lvl4pPr marL="925830" indent="0">
              <a:buNone/>
              <a:defRPr sz="675"/>
            </a:lvl4pPr>
            <a:lvl5pPr marL="1234440" indent="0">
              <a:buNone/>
              <a:defRPr sz="675"/>
            </a:lvl5pPr>
            <a:lvl6pPr marL="1543050" indent="0">
              <a:buNone/>
              <a:defRPr sz="675"/>
            </a:lvl6pPr>
            <a:lvl7pPr marL="1851660" indent="0">
              <a:buNone/>
              <a:defRPr sz="675"/>
            </a:lvl7pPr>
            <a:lvl8pPr marL="2160270" indent="0">
              <a:buNone/>
              <a:defRPr sz="675"/>
            </a:lvl8pPr>
            <a:lvl9pPr marL="246888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C0BBC-9504-4AF8-AB69-6D3873C6950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E96D8-C0D5-45A4-9015-13BE4C0AD93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76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F30E8-83EE-41EC-AD1F-4B1651B8E5DA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F8F2A-E2B1-481A-AD52-7ACDE7509D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15436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16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 marL="0" indent="0">
              <a:buNone/>
              <a:defRPr sz="2160"/>
            </a:lvl1pPr>
            <a:lvl2pPr marL="308610" indent="0">
              <a:buNone/>
              <a:defRPr sz="1890"/>
            </a:lvl2pPr>
            <a:lvl3pPr marL="617220" indent="0">
              <a:buNone/>
              <a:defRPr sz="1620"/>
            </a:lvl3pPr>
            <a:lvl4pPr marL="925830" indent="0">
              <a:buNone/>
              <a:defRPr sz="1350"/>
            </a:lvl4pPr>
            <a:lvl5pPr marL="1234440" indent="0">
              <a:buNone/>
              <a:defRPr sz="1350"/>
            </a:lvl5pPr>
            <a:lvl6pPr marL="1543050" indent="0">
              <a:buNone/>
              <a:defRPr sz="1350"/>
            </a:lvl6pPr>
            <a:lvl7pPr marL="1851660" indent="0">
              <a:buNone/>
              <a:defRPr sz="1350"/>
            </a:lvl7pPr>
            <a:lvl8pPr marL="2160270" indent="0">
              <a:buNone/>
              <a:defRPr sz="1350"/>
            </a:lvl8pPr>
            <a:lvl9pPr marL="2468880" indent="0">
              <a:buNone/>
              <a:defRPr sz="135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080"/>
            </a:lvl1pPr>
            <a:lvl2pPr marL="308610" indent="0">
              <a:buNone/>
              <a:defRPr sz="945"/>
            </a:lvl2pPr>
            <a:lvl3pPr marL="617220" indent="0">
              <a:buNone/>
              <a:defRPr sz="810"/>
            </a:lvl3pPr>
            <a:lvl4pPr marL="925830" indent="0">
              <a:buNone/>
              <a:defRPr sz="675"/>
            </a:lvl4pPr>
            <a:lvl5pPr marL="1234440" indent="0">
              <a:buNone/>
              <a:defRPr sz="675"/>
            </a:lvl5pPr>
            <a:lvl6pPr marL="1543050" indent="0">
              <a:buNone/>
              <a:defRPr sz="675"/>
            </a:lvl6pPr>
            <a:lvl7pPr marL="1851660" indent="0">
              <a:buNone/>
              <a:defRPr sz="675"/>
            </a:lvl7pPr>
            <a:lvl8pPr marL="2160270" indent="0">
              <a:buNone/>
              <a:defRPr sz="675"/>
            </a:lvl8pPr>
            <a:lvl9pPr marL="246888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3C8A9-4713-4EA2-AB75-F015775E4CB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E96D8-C0D5-45A4-9015-13BE4C0AD93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9500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CA216-E297-4AFE-AB54-679DB1D2F0F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E96D8-C0D5-45A4-9015-13BE4C0AD93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2376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2" y="273844"/>
            <a:ext cx="5800725" cy="435887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59341-A270-4970-89DB-BD9D6E44D76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E96D8-C0D5-45A4-9015-13BE4C0AD93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9140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05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620"/>
            </a:lvl1pPr>
            <a:lvl2pPr marL="308610" indent="0" algn="ctr">
              <a:buNone/>
              <a:defRPr sz="1350"/>
            </a:lvl2pPr>
            <a:lvl3pPr marL="617220" indent="0" algn="ctr">
              <a:buNone/>
              <a:defRPr sz="1215"/>
            </a:lvl3pPr>
            <a:lvl4pPr marL="925830" indent="0" algn="ctr">
              <a:buNone/>
              <a:defRPr sz="1080"/>
            </a:lvl4pPr>
            <a:lvl5pPr marL="1234440" indent="0" algn="ctr">
              <a:buNone/>
              <a:defRPr sz="1080"/>
            </a:lvl5pPr>
            <a:lvl6pPr marL="1543050" indent="0" algn="ctr">
              <a:buNone/>
              <a:defRPr sz="1080"/>
            </a:lvl6pPr>
            <a:lvl7pPr marL="1851660" indent="0" algn="ctr">
              <a:buNone/>
              <a:defRPr sz="1080"/>
            </a:lvl7pPr>
            <a:lvl8pPr marL="2160270" indent="0" algn="ctr">
              <a:buNone/>
              <a:defRPr sz="1080"/>
            </a:lvl8pPr>
            <a:lvl9pPr marL="2468880" indent="0" algn="ctr">
              <a:buNone/>
              <a:defRPr sz="108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BF63E-4B1E-4004-83F2-468BE602865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E96D8-C0D5-45A4-9015-13BE4C0AD93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2081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69286-C9E8-4E8F-B282-F41178D211F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E96D8-C0D5-45A4-9015-13BE4C0AD93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6448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05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1pPr>
            <a:lvl2pPr marL="30861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17220" indent="0">
              <a:buNone/>
              <a:defRPr sz="1215">
                <a:solidFill>
                  <a:schemeClr val="tx1">
                    <a:tint val="75000"/>
                  </a:schemeClr>
                </a:solidFill>
              </a:defRPr>
            </a:lvl3pPr>
            <a:lvl4pPr marL="925830" indent="0">
              <a:buNone/>
              <a:defRPr sz="1080">
                <a:solidFill>
                  <a:schemeClr val="tx1">
                    <a:tint val="75000"/>
                  </a:schemeClr>
                </a:solidFill>
              </a:defRPr>
            </a:lvl4pPr>
            <a:lvl5pPr marL="1234440" indent="0">
              <a:buNone/>
              <a:defRPr sz="1080">
                <a:solidFill>
                  <a:schemeClr val="tx1">
                    <a:tint val="75000"/>
                  </a:schemeClr>
                </a:solidFill>
              </a:defRPr>
            </a:lvl5pPr>
            <a:lvl6pPr marL="1543050" indent="0">
              <a:buNone/>
              <a:defRPr sz="1080">
                <a:solidFill>
                  <a:schemeClr val="tx1">
                    <a:tint val="75000"/>
                  </a:schemeClr>
                </a:solidFill>
              </a:defRPr>
            </a:lvl6pPr>
            <a:lvl7pPr marL="1851660" indent="0">
              <a:buNone/>
              <a:defRPr sz="1080">
                <a:solidFill>
                  <a:schemeClr val="tx1">
                    <a:tint val="75000"/>
                  </a:schemeClr>
                </a:solidFill>
              </a:defRPr>
            </a:lvl7pPr>
            <a:lvl8pPr marL="2160270" indent="0">
              <a:buNone/>
              <a:defRPr sz="1080">
                <a:solidFill>
                  <a:schemeClr val="tx1">
                    <a:tint val="75000"/>
                  </a:schemeClr>
                </a:solidFill>
              </a:defRPr>
            </a:lvl8pPr>
            <a:lvl9pPr marL="2468880" indent="0">
              <a:buNone/>
              <a:defRPr sz="10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253D5-F03C-4119-B94B-D049EFCD8F7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E96D8-C0D5-45A4-9015-13BE4C0AD93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0891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C1A87-417E-4C31-BF19-9087E6296BA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E96D8-C0D5-45A4-9015-13BE4C0AD93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407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620" b="1"/>
            </a:lvl1pPr>
            <a:lvl2pPr marL="308610" indent="0">
              <a:buNone/>
              <a:defRPr sz="1350" b="1"/>
            </a:lvl2pPr>
            <a:lvl3pPr marL="617220" indent="0">
              <a:buNone/>
              <a:defRPr sz="1215" b="1"/>
            </a:lvl3pPr>
            <a:lvl4pPr marL="925830" indent="0">
              <a:buNone/>
              <a:defRPr sz="1080" b="1"/>
            </a:lvl4pPr>
            <a:lvl5pPr marL="1234440" indent="0">
              <a:buNone/>
              <a:defRPr sz="1080" b="1"/>
            </a:lvl5pPr>
            <a:lvl6pPr marL="1543050" indent="0">
              <a:buNone/>
              <a:defRPr sz="1080" b="1"/>
            </a:lvl6pPr>
            <a:lvl7pPr marL="1851660" indent="0">
              <a:buNone/>
              <a:defRPr sz="1080" b="1"/>
            </a:lvl7pPr>
            <a:lvl8pPr marL="2160270" indent="0">
              <a:buNone/>
              <a:defRPr sz="1080" b="1"/>
            </a:lvl8pPr>
            <a:lvl9pPr marL="2468880" indent="0">
              <a:buNone/>
              <a:defRPr sz="108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1878807"/>
            <a:ext cx="3868340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620" b="1"/>
            </a:lvl1pPr>
            <a:lvl2pPr marL="308610" indent="0">
              <a:buNone/>
              <a:defRPr sz="1350" b="1"/>
            </a:lvl2pPr>
            <a:lvl3pPr marL="617220" indent="0">
              <a:buNone/>
              <a:defRPr sz="1215" b="1"/>
            </a:lvl3pPr>
            <a:lvl4pPr marL="925830" indent="0">
              <a:buNone/>
              <a:defRPr sz="1080" b="1"/>
            </a:lvl4pPr>
            <a:lvl5pPr marL="1234440" indent="0">
              <a:buNone/>
              <a:defRPr sz="1080" b="1"/>
            </a:lvl5pPr>
            <a:lvl6pPr marL="1543050" indent="0">
              <a:buNone/>
              <a:defRPr sz="1080" b="1"/>
            </a:lvl6pPr>
            <a:lvl7pPr marL="1851660" indent="0">
              <a:buNone/>
              <a:defRPr sz="1080" b="1"/>
            </a:lvl7pPr>
            <a:lvl8pPr marL="2160270" indent="0">
              <a:buNone/>
              <a:defRPr sz="1080" b="1"/>
            </a:lvl8pPr>
            <a:lvl9pPr marL="2468880" indent="0">
              <a:buNone/>
              <a:defRPr sz="108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2" y="1878807"/>
            <a:ext cx="388739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E60F2-B031-4562-9515-48A922516CE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E96D8-C0D5-45A4-9015-13BE4C0AD93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0479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F52D7-4E17-437B-9575-EBFF7225426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E96D8-C0D5-45A4-9015-13BE4C0AD93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0230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C4B3C-5B83-49F7-BEAB-57DBC88909C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E96D8-C0D5-45A4-9015-13BE4C0AD93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097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F30E8-83EE-41EC-AD1F-4B1651B8E5DA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F8F2A-E2B1-481A-AD52-7ACDE7509D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0579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16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160"/>
            </a:lvl1pPr>
            <a:lvl2pPr>
              <a:defRPr sz="1890"/>
            </a:lvl2pPr>
            <a:lvl3pPr>
              <a:defRPr sz="162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080"/>
            </a:lvl1pPr>
            <a:lvl2pPr marL="308610" indent="0">
              <a:buNone/>
              <a:defRPr sz="945"/>
            </a:lvl2pPr>
            <a:lvl3pPr marL="617220" indent="0">
              <a:buNone/>
              <a:defRPr sz="810"/>
            </a:lvl3pPr>
            <a:lvl4pPr marL="925830" indent="0">
              <a:buNone/>
              <a:defRPr sz="675"/>
            </a:lvl4pPr>
            <a:lvl5pPr marL="1234440" indent="0">
              <a:buNone/>
              <a:defRPr sz="675"/>
            </a:lvl5pPr>
            <a:lvl6pPr marL="1543050" indent="0">
              <a:buNone/>
              <a:defRPr sz="675"/>
            </a:lvl6pPr>
            <a:lvl7pPr marL="1851660" indent="0">
              <a:buNone/>
              <a:defRPr sz="675"/>
            </a:lvl7pPr>
            <a:lvl8pPr marL="2160270" indent="0">
              <a:buNone/>
              <a:defRPr sz="675"/>
            </a:lvl8pPr>
            <a:lvl9pPr marL="246888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C0BBC-9504-4AF8-AB69-6D3873C6950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E96D8-C0D5-45A4-9015-13BE4C0AD93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5497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16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 marL="0" indent="0">
              <a:buNone/>
              <a:defRPr sz="2160"/>
            </a:lvl1pPr>
            <a:lvl2pPr marL="308610" indent="0">
              <a:buNone/>
              <a:defRPr sz="1890"/>
            </a:lvl2pPr>
            <a:lvl3pPr marL="617220" indent="0">
              <a:buNone/>
              <a:defRPr sz="1620"/>
            </a:lvl3pPr>
            <a:lvl4pPr marL="925830" indent="0">
              <a:buNone/>
              <a:defRPr sz="1350"/>
            </a:lvl4pPr>
            <a:lvl5pPr marL="1234440" indent="0">
              <a:buNone/>
              <a:defRPr sz="1350"/>
            </a:lvl5pPr>
            <a:lvl6pPr marL="1543050" indent="0">
              <a:buNone/>
              <a:defRPr sz="1350"/>
            </a:lvl6pPr>
            <a:lvl7pPr marL="1851660" indent="0">
              <a:buNone/>
              <a:defRPr sz="1350"/>
            </a:lvl7pPr>
            <a:lvl8pPr marL="2160270" indent="0">
              <a:buNone/>
              <a:defRPr sz="1350"/>
            </a:lvl8pPr>
            <a:lvl9pPr marL="2468880" indent="0">
              <a:buNone/>
              <a:defRPr sz="135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080"/>
            </a:lvl1pPr>
            <a:lvl2pPr marL="308610" indent="0">
              <a:buNone/>
              <a:defRPr sz="945"/>
            </a:lvl2pPr>
            <a:lvl3pPr marL="617220" indent="0">
              <a:buNone/>
              <a:defRPr sz="810"/>
            </a:lvl3pPr>
            <a:lvl4pPr marL="925830" indent="0">
              <a:buNone/>
              <a:defRPr sz="675"/>
            </a:lvl4pPr>
            <a:lvl5pPr marL="1234440" indent="0">
              <a:buNone/>
              <a:defRPr sz="675"/>
            </a:lvl5pPr>
            <a:lvl6pPr marL="1543050" indent="0">
              <a:buNone/>
              <a:defRPr sz="675"/>
            </a:lvl6pPr>
            <a:lvl7pPr marL="1851660" indent="0">
              <a:buNone/>
              <a:defRPr sz="675"/>
            </a:lvl7pPr>
            <a:lvl8pPr marL="2160270" indent="0">
              <a:buNone/>
              <a:defRPr sz="675"/>
            </a:lvl8pPr>
            <a:lvl9pPr marL="246888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3C8A9-4713-4EA2-AB75-F015775E4CB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E96D8-C0D5-45A4-9015-13BE4C0AD93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3585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CA216-E297-4AFE-AB54-679DB1D2F0F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E96D8-C0D5-45A4-9015-13BE4C0AD93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5000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2" y="273844"/>
            <a:ext cx="5800725" cy="435887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59341-A270-4970-89DB-BD9D6E44D76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E96D8-C0D5-45A4-9015-13BE4C0AD93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523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F30E8-83EE-41EC-AD1F-4B1651B8E5DA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F8F2A-E2B1-481A-AD52-7ACDE7509D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2241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F30E8-83EE-41EC-AD1F-4B1651B8E5DA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F8F2A-E2B1-481A-AD52-7ACDE7509D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3991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F30E8-83EE-41EC-AD1F-4B1651B8E5DA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F8F2A-E2B1-481A-AD52-7ACDE7509D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8491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F30E8-83EE-41EC-AD1F-4B1651B8E5DA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F8F2A-E2B1-481A-AD52-7ACDE7509D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4555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F30E8-83EE-41EC-AD1F-4B1651B8E5DA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F8F2A-E2B1-481A-AD52-7ACDE7509D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523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F30E8-83EE-41EC-AD1F-4B1651B8E5DA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F8F2A-E2B1-481A-AD52-7ACDE7509D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561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F30E8-83EE-41EC-AD1F-4B1651B8E5DA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CF8F2A-E2B1-481A-AD52-7ACDE7509D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110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1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B2ACEF-3797-42D3-96DF-DD3A2A95CCC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1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1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FE96D8-C0D5-45A4-9015-13BE4C0AD93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148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617220" rtl="0" eaLnBrk="1" latinLnBrk="0" hangingPunct="1">
        <a:lnSpc>
          <a:spcPct val="90000"/>
        </a:lnSpc>
        <a:spcBef>
          <a:spcPct val="0"/>
        </a:spcBef>
        <a:buNone/>
        <a:defRPr sz="29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4305" indent="-154305" algn="l" defTabSz="617220" rtl="0" eaLnBrk="1" latinLnBrk="0" hangingPunct="1">
        <a:lnSpc>
          <a:spcPct val="90000"/>
        </a:lnSpc>
        <a:spcBef>
          <a:spcPts val="67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62915" indent="-154305" algn="l" defTabSz="617220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771525" indent="-154305" algn="l" defTabSz="617220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80135" indent="-154305" algn="l" defTabSz="617220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Char char="•"/>
        <a:defRPr sz="1215" kern="1200">
          <a:solidFill>
            <a:schemeClr val="tx1"/>
          </a:solidFill>
          <a:latin typeface="+mn-lt"/>
          <a:ea typeface="+mn-ea"/>
          <a:cs typeface="+mn-cs"/>
        </a:defRPr>
      </a:lvl4pPr>
      <a:lvl5pPr marL="1388745" indent="-154305" algn="l" defTabSz="617220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Char char="•"/>
        <a:defRPr sz="1215" kern="1200">
          <a:solidFill>
            <a:schemeClr val="tx1"/>
          </a:solidFill>
          <a:latin typeface="+mn-lt"/>
          <a:ea typeface="+mn-ea"/>
          <a:cs typeface="+mn-cs"/>
        </a:defRPr>
      </a:lvl5pPr>
      <a:lvl6pPr marL="1697355" indent="-154305" algn="l" defTabSz="617220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Char char="•"/>
        <a:defRPr sz="1215" kern="1200">
          <a:solidFill>
            <a:schemeClr val="tx1"/>
          </a:solidFill>
          <a:latin typeface="+mn-lt"/>
          <a:ea typeface="+mn-ea"/>
          <a:cs typeface="+mn-cs"/>
        </a:defRPr>
      </a:lvl6pPr>
      <a:lvl7pPr marL="2005965" indent="-154305" algn="l" defTabSz="617220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Char char="•"/>
        <a:defRPr sz="1215" kern="1200">
          <a:solidFill>
            <a:schemeClr val="tx1"/>
          </a:solidFill>
          <a:latin typeface="+mn-lt"/>
          <a:ea typeface="+mn-ea"/>
          <a:cs typeface="+mn-cs"/>
        </a:defRPr>
      </a:lvl7pPr>
      <a:lvl8pPr marL="2314575" indent="-154305" algn="l" defTabSz="617220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Char char="•"/>
        <a:defRPr sz="1215" kern="1200">
          <a:solidFill>
            <a:schemeClr val="tx1"/>
          </a:solidFill>
          <a:latin typeface="+mn-lt"/>
          <a:ea typeface="+mn-ea"/>
          <a:cs typeface="+mn-cs"/>
        </a:defRPr>
      </a:lvl8pPr>
      <a:lvl9pPr marL="2623185" indent="-154305" algn="l" defTabSz="617220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Char char="•"/>
        <a:defRPr sz="12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1pPr>
      <a:lvl2pPr marL="30861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2pPr>
      <a:lvl3pPr marL="61722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3pPr>
      <a:lvl4pPr marL="92583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4pPr>
      <a:lvl5pPr marL="123444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5pPr>
      <a:lvl6pPr marL="154305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6pPr>
      <a:lvl7pPr marL="185166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7pPr>
      <a:lvl8pPr marL="216027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1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B2ACEF-3797-42D3-96DF-DD3A2A95CCC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1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1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FE96D8-C0D5-45A4-9015-13BE4C0AD93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880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617220" rtl="0" eaLnBrk="1" latinLnBrk="0" hangingPunct="1">
        <a:lnSpc>
          <a:spcPct val="90000"/>
        </a:lnSpc>
        <a:spcBef>
          <a:spcPct val="0"/>
        </a:spcBef>
        <a:buNone/>
        <a:defRPr sz="29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4305" indent="-154305" algn="l" defTabSz="617220" rtl="0" eaLnBrk="1" latinLnBrk="0" hangingPunct="1">
        <a:lnSpc>
          <a:spcPct val="90000"/>
        </a:lnSpc>
        <a:spcBef>
          <a:spcPts val="67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62915" indent="-154305" algn="l" defTabSz="617220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771525" indent="-154305" algn="l" defTabSz="617220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80135" indent="-154305" algn="l" defTabSz="617220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Char char="•"/>
        <a:defRPr sz="1215" kern="1200">
          <a:solidFill>
            <a:schemeClr val="tx1"/>
          </a:solidFill>
          <a:latin typeface="+mn-lt"/>
          <a:ea typeface="+mn-ea"/>
          <a:cs typeface="+mn-cs"/>
        </a:defRPr>
      </a:lvl4pPr>
      <a:lvl5pPr marL="1388745" indent="-154305" algn="l" defTabSz="617220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Char char="•"/>
        <a:defRPr sz="1215" kern="1200">
          <a:solidFill>
            <a:schemeClr val="tx1"/>
          </a:solidFill>
          <a:latin typeface="+mn-lt"/>
          <a:ea typeface="+mn-ea"/>
          <a:cs typeface="+mn-cs"/>
        </a:defRPr>
      </a:lvl5pPr>
      <a:lvl6pPr marL="1697355" indent="-154305" algn="l" defTabSz="617220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Char char="•"/>
        <a:defRPr sz="1215" kern="1200">
          <a:solidFill>
            <a:schemeClr val="tx1"/>
          </a:solidFill>
          <a:latin typeface="+mn-lt"/>
          <a:ea typeface="+mn-ea"/>
          <a:cs typeface="+mn-cs"/>
        </a:defRPr>
      </a:lvl6pPr>
      <a:lvl7pPr marL="2005965" indent="-154305" algn="l" defTabSz="617220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Char char="•"/>
        <a:defRPr sz="1215" kern="1200">
          <a:solidFill>
            <a:schemeClr val="tx1"/>
          </a:solidFill>
          <a:latin typeface="+mn-lt"/>
          <a:ea typeface="+mn-ea"/>
          <a:cs typeface="+mn-cs"/>
        </a:defRPr>
      </a:lvl7pPr>
      <a:lvl8pPr marL="2314575" indent="-154305" algn="l" defTabSz="617220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Char char="•"/>
        <a:defRPr sz="1215" kern="1200">
          <a:solidFill>
            <a:schemeClr val="tx1"/>
          </a:solidFill>
          <a:latin typeface="+mn-lt"/>
          <a:ea typeface="+mn-ea"/>
          <a:cs typeface="+mn-cs"/>
        </a:defRPr>
      </a:lvl8pPr>
      <a:lvl9pPr marL="2623185" indent="-154305" algn="l" defTabSz="617220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Char char="•"/>
        <a:defRPr sz="12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1pPr>
      <a:lvl2pPr marL="30861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2pPr>
      <a:lvl3pPr marL="61722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3pPr>
      <a:lvl4pPr marL="92583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4pPr>
      <a:lvl5pPr marL="123444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5pPr>
      <a:lvl6pPr marL="154305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6pPr>
      <a:lvl7pPr marL="185166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7pPr>
      <a:lvl8pPr marL="216027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1.png"/><Relationship Id="rId5" Type="http://schemas.openxmlformats.org/officeDocument/2006/relationships/image" Target="../media/image40.jpeg"/><Relationship Id="rId4" Type="http://schemas.openxmlformats.org/officeDocument/2006/relationships/image" Target="../media/image39.png"/><Relationship Id="rId9" Type="http://schemas.openxmlformats.org/officeDocument/2006/relationships/image" Target="../media/image44.gi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mailto:post@fedfond.r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0.png"/><Relationship Id="rId5" Type="http://schemas.openxmlformats.org/officeDocument/2006/relationships/image" Target="../media/image49.jpeg"/><Relationship Id="rId4" Type="http://schemas.openxmlformats.org/officeDocument/2006/relationships/hyperlink" Target="http://www.fedfond.ru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0" y="2701364"/>
            <a:ext cx="9144000" cy="2442136"/>
          </a:xfrm>
          <a:solidFill>
            <a:srgbClr val="33900E"/>
          </a:solidFill>
        </p:spPr>
        <p:txBody>
          <a:bodyPr>
            <a:normAutofit lnSpcReduction="10000"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Безопасные инвестиции: иллюзия или реальная возможность?</a:t>
            </a:r>
          </a:p>
          <a:p>
            <a:endParaRPr lang="ru-RU" dirty="0">
              <a:solidFill>
                <a:schemeClr val="bg1"/>
              </a:solidFill>
            </a:endParaRPr>
          </a:p>
          <a:p>
            <a:r>
              <a:rPr lang="ru-RU" sz="2200" dirty="0" smtClean="0">
                <a:solidFill>
                  <a:schemeClr val="bg1"/>
                </a:solidFill>
              </a:rPr>
              <a:t>Федеральный фонд по защите прав вкладчиков и акционеров</a:t>
            </a:r>
            <a:endParaRPr lang="ru-RU" sz="2200" dirty="0">
              <a:solidFill>
                <a:schemeClr val="bg1"/>
              </a:solidFill>
            </a:endParaRPr>
          </a:p>
          <a:p>
            <a:pPr algn="ctr"/>
            <a:r>
              <a:rPr lang="ru-RU" sz="2200" b="1" dirty="0" smtClean="0">
                <a:solidFill>
                  <a:schemeClr val="bg1"/>
                </a:solidFill>
              </a:rPr>
              <a:t>Москва,</a:t>
            </a:r>
            <a:r>
              <a:rPr lang="ru-RU" sz="2200" b="1" dirty="0" smtClean="0">
                <a:solidFill>
                  <a:srgbClr val="00B050"/>
                </a:solidFill>
              </a:rPr>
              <a:t> </a:t>
            </a:r>
            <a:r>
              <a:rPr lang="ru-RU" sz="2200" b="1" dirty="0" smtClean="0">
                <a:solidFill>
                  <a:schemeClr val="bg1"/>
                </a:solidFill>
              </a:rPr>
              <a:t>2020 год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173884"/>
            <a:ext cx="4870661" cy="1006679"/>
          </a:xfrm>
          <a:prstGeom prst="rect">
            <a:avLst/>
          </a:prstGeom>
        </p:spPr>
      </p:pic>
      <p:sp>
        <p:nvSpPr>
          <p:cNvPr id="8" name="Диагональная полоса 7"/>
          <p:cNvSpPr/>
          <p:nvPr/>
        </p:nvSpPr>
        <p:spPr>
          <a:xfrm rot="10800000">
            <a:off x="8388424" y="4457700"/>
            <a:ext cx="755576" cy="685800"/>
          </a:xfrm>
          <a:prstGeom prst="diagStripe">
            <a:avLst/>
          </a:prstGeom>
          <a:solidFill>
            <a:schemeClr val="bg1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8104" y="169979"/>
            <a:ext cx="3434248" cy="2138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387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6923112" cy="857250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>
                <a:latin typeface="Arial Black" panose="020B0A04020102020204" pitchFamily="34" charset="0"/>
              </a:rPr>
              <a:t>Инструменты с фиксированной доходностью и повышенным риском (продолжение)</a:t>
            </a:r>
            <a:endParaRPr lang="ru-RU" sz="2000" dirty="0"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2782" y="1419622"/>
            <a:ext cx="8229600" cy="2952328"/>
          </a:xfrm>
        </p:spPr>
        <p:txBody>
          <a:bodyPr>
            <a:noAutofit/>
          </a:bodyPr>
          <a:lstStyle/>
          <a:p>
            <a:r>
              <a:rPr lang="ru-RU" sz="2100" dirty="0" smtClean="0"/>
              <a:t>Норма вложений в инструменты с умеренным риском – до 20-30% от общей суммы сбережений, с высоким риском – 10-15%.</a:t>
            </a:r>
          </a:p>
          <a:p>
            <a:r>
              <a:rPr lang="ru-RU" sz="2100" dirty="0" smtClean="0"/>
              <a:t>Диверсифицируйте портфель по инструментам, срокам, отраслям</a:t>
            </a:r>
          </a:p>
          <a:p>
            <a:r>
              <a:rPr lang="ru-RU" sz="2100" dirty="0" smtClean="0"/>
              <a:t>Избегайте предложений со ставками выше среднерыночной, а также тех, которые активно рекламируются</a:t>
            </a:r>
          </a:p>
          <a:p>
            <a:r>
              <a:rPr lang="ru-RU" sz="2100" dirty="0" smtClean="0"/>
              <a:t>При приобретении ценных бумаг или передаче денег в доверительное управление обязательно проверяйте наличие лицензий Банка России на соответствующие финансовые операции</a:t>
            </a:r>
            <a:endParaRPr lang="ru-RU" sz="2100" dirty="0"/>
          </a:p>
        </p:txBody>
      </p:sp>
      <p:sp>
        <p:nvSpPr>
          <p:cNvPr id="6" name="TextBox 5"/>
          <p:cNvSpPr txBox="1"/>
          <p:nvPr/>
        </p:nvSpPr>
        <p:spPr>
          <a:xfrm>
            <a:off x="432782" y="1059582"/>
            <a:ext cx="1906969" cy="34624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68580" tIns="34290" rIns="68580" bIns="34290" rtlCol="0">
            <a:spAutoFit/>
          </a:bodyPr>
          <a:lstStyle/>
          <a:p>
            <a:r>
              <a:rPr lang="ru-RU" b="1" dirty="0" smtClean="0">
                <a:latin typeface="Segoe Print" panose="02000600000000000000" pitchFamily="2" charset="0"/>
              </a:rPr>
              <a:t>Рекомендации</a:t>
            </a:r>
            <a:endParaRPr lang="ru-RU" b="1" dirty="0">
              <a:latin typeface="Segoe Print" panose="02000600000000000000" pitchFamily="2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95536" y="4299942"/>
            <a:ext cx="7920880" cy="64807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dirty="0" smtClean="0"/>
              <a:t>Проверить наличие необходимых лицензий Банка России или членство организации в реестре можно на сайте регулятора </a:t>
            </a:r>
            <a:r>
              <a:rPr lang="en-US" dirty="0" smtClean="0"/>
              <a:t>http://cbr.ru/finorg/</a:t>
            </a:r>
            <a:endParaRPr lang="ru-RU" dirty="0"/>
          </a:p>
        </p:txBody>
      </p:sp>
      <p:sp>
        <p:nvSpPr>
          <p:cNvPr id="8" name="Диагональная полоса 7"/>
          <p:cNvSpPr/>
          <p:nvPr/>
        </p:nvSpPr>
        <p:spPr>
          <a:xfrm rot="10800000">
            <a:off x="8460432" y="4381499"/>
            <a:ext cx="683568" cy="762001"/>
          </a:xfrm>
          <a:prstGeom prst="diagStripe">
            <a:avLst/>
          </a:prstGeom>
          <a:solidFill>
            <a:srgbClr val="009900"/>
          </a:solidFill>
          <a:ln w="12700" cap="flat" cmpd="sng" algn="ctr">
            <a:solidFill>
              <a:srgbClr val="00CC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500" kern="0">
              <a:solidFill>
                <a:prstClr val="black"/>
              </a:solidFill>
            </a:endParaRPr>
          </a:p>
        </p:txBody>
      </p:sp>
      <p:sp>
        <p:nvSpPr>
          <p:cNvPr id="9" name="Прямоугольный треугольник 8"/>
          <p:cNvSpPr/>
          <p:nvPr/>
        </p:nvSpPr>
        <p:spPr>
          <a:xfrm rot="16200000">
            <a:off x="8949446" y="4948945"/>
            <a:ext cx="209599" cy="179511"/>
          </a:xfrm>
          <a:prstGeom prst="rtTriangle">
            <a:avLst/>
          </a:prstGeom>
          <a:solidFill>
            <a:srgbClr val="038F06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8683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4720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ru-RU" sz="2400" dirty="0" err="1" smtClean="0">
                <a:latin typeface="Arial Black" panose="020B0A04020102020204" pitchFamily="34" charset="0"/>
              </a:rPr>
              <a:t>Микрофинансовые</a:t>
            </a:r>
            <a:r>
              <a:rPr lang="ru-RU" sz="2400" dirty="0" smtClean="0">
                <a:latin typeface="Arial Black" panose="020B0A04020102020204" pitchFamily="34" charset="0"/>
              </a:rPr>
              <a:t> компании</a:t>
            </a:r>
            <a:endParaRPr lang="ru-RU" sz="2400" dirty="0"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8460" y="2571750"/>
            <a:ext cx="7186142" cy="2173697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Проверяйте наличие МФК в реестре </a:t>
            </a:r>
            <a:r>
              <a:rPr lang="ru-RU" dirty="0" err="1" smtClean="0"/>
              <a:t>микрофинансовых</a:t>
            </a:r>
            <a:r>
              <a:rPr lang="ru-RU" dirty="0" smtClean="0"/>
              <a:t> компаний </a:t>
            </a:r>
          </a:p>
          <a:p>
            <a:r>
              <a:rPr lang="ru-RU" dirty="0" smtClean="0"/>
              <a:t>Избегайте МФК, которые рекламируют свои депозиты и не рекламируют кредиты, а также те, которые предлагают схемы с суммой вложения менее 1.5 млн рублей</a:t>
            </a:r>
          </a:p>
          <a:p>
            <a:r>
              <a:rPr lang="ru-RU" dirty="0" smtClean="0"/>
              <a:t>Проверяйте наличие судебных исков в отношении МФК (через сайты арбитражных судов, а также через базы предприятий)</a:t>
            </a:r>
          </a:p>
          <a:p>
            <a:r>
              <a:rPr lang="ru-RU" dirty="0" smtClean="0"/>
              <a:t>Избегайте МФК, которые предлагают доход выше среднего</a:t>
            </a:r>
          </a:p>
          <a:p>
            <a:r>
              <a:rPr lang="ru-RU" dirty="0" smtClean="0"/>
              <a:t>Старайтесь вкладывать деньги на короткий срок (до 1 года)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9512" y="1059582"/>
            <a:ext cx="8712968" cy="103749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2000" b="1" dirty="0" smtClean="0"/>
              <a:t>Минимальная сумма– 1.5 миллионов рублей. Доходность – до 20% годовых.</a:t>
            </a:r>
          </a:p>
          <a:p>
            <a:pPr algn="ctr"/>
            <a:r>
              <a:rPr lang="ru-RU" sz="2000" b="1" dirty="0" smtClean="0"/>
              <a:t>Риски: из 64 зарегистрированных в 2017 году МФК осталось </a:t>
            </a:r>
            <a:r>
              <a:rPr lang="ru-RU" sz="2000" b="1" u="sng" dirty="0" smtClean="0"/>
              <a:t>37. </a:t>
            </a:r>
            <a:endParaRPr lang="ru-RU" sz="2000" b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440012" y="2212772"/>
            <a:ext cx="1816844" cy="34624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lIns="68580" tIns="34290" rIns="68580" bIns="34290" rtlCol="0">
            <a:spAutoFit/>
          </a:bodyPr>
          <a:lstStyle/>
          <a:p>
            <a:r>
              <a:rPr lang="ru-RU" b="1" dirty="0" smtClean="0">
                <a:latin typeface="Segoe Print" panose="02000600000000000000" pitchFamily="2" charset="0"/>
              </a:rPr>
              <a:t>Рекомендации</a:t>
            </a:r>
            <a:endParaRPr lang="ru-RU" b="1" dirty="0">
              <a:latin typeface="Segoe Print" panose="02000600000000000000" pitchFamily="2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21978"/>
            <a:ext cx="1440160" cy="937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Диагональная полоса 7"/>
          <p:cNvSpPr/>
          <p:nvPr/>
        </p:nvSpPr>
        <p:spPr>
          <a:xfrm rot="10800000">
            <a:off x="8460432" y="4381499"/>
            <a:ext cx="683568" cy="762001"/>
          </a:xfrm>
          <a:prstGeom prst="diagStripe">
            <a:avLst/>
          </a:prstGeom>
          <a:solidFill>
            <a:srgbClr val="009900"/>
          </a:solidFill>
          <a:ln w="12700" cap="flat" cmpd="sng" algn="ctr">
            <a:solidFill>
              <a:srgbClr val="00CC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500" kern="0">
              <a:solidFill>
                <a:prstClr val="black"/>
              </a:solidFill>
            </a:endParaRPr>
          </a:p>
        </p:txBody>
      </p:sp>
      <p:sp>
        <p:nvSpPr>
          <p:cNvPr id="9" name="Прямоугольный треугольник 8"/>
          <p:cNvSpPr/>
          <p:nvPr/>
        </p:nvSpPr>
        <p:spPr>
          <a:xfrm rot="16200000">
            <a:off x="8949446" y="4948945"/>
            <a:ext cx="209599" cy="179511"/>
          </a:xfrm>
          <a:prstGeom prst="rtTriangle">
            <a:avLst/>
          </a:prstGeom>
          <a:solidFill>
            <a:srgbClr val="038F06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3857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1024" y="123478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latin typeface="Arial Black" panose="020B0A04020102020204" pitchFamily="34" charset="0"/>
              </a:rPr>
              <a:t>Кредитно-потребительские кооперативы (КПК)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91024" y="987574"/>
            <a:ext cx="6626999" cy="266429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marL="214313" indent="-214313" algn="ctr">
              <a:buFont typeface="Arial" panose="020B0604020202020204" pitchFamily="34" charset="0"/>
              <a:buChar char="•"/>
            </a:pPr>
            <a:r>
              <a:rPr lang="ru-RU" sz="2000" b="1" dirty="0"/>
              <a:t>Чтобы </a:t>
            </a:r>
            <a:r>
              <a:rPr lang="ru-RU" sz="2000" b="1" dirty="0" smtClean="0"/>
              <a:t>получить </a:t>
            </a:r>
            <a:r>
              <a:rPr lang="ru-RU" sz="2000" b="1" dirty="0"/>
              <a:t>заем или </a:t>
            </a:r>
            <a:r>
              <a:rPr lang="ru-RU" sz="2000" b="1" dirty="0" smtClean="0"/>
              <a:t>разместить сбережения </a:t>
            </a:r>
            <a:r>
              <a:rPr lang="ru-RU" sz="2000" b="1" dirty="0"/>
              <a:t>в КПК, надо </a:t>
            </a:r>
            <a:r>
              <a:rPr lang="ru-RU" sz="2000" b="1" dirty="0" smtClean="0"/>
              <a:t>стать </a:t>
            </a:r>
            <a:r>
              <a:rPr lang="ru-RU" sz="2000" b="1" dirty="0"/>
              <a:t>его пайщиком, </a:t>
            </a:r>
            <a:r>
              <a:rPr lang="ru-RU" sz="2000" b="1" dirty="0" smtClean="0"/>
              <a:t>внести </a:t>
            </a:r>
            <a:r>
              <a:rPr lang="ru-RU" sz="2000" b="1" dirty="0"/>
              <a:t>разовый паевой взнос (как правило не более 500 рублей) </a:t>
            </a:r>
          </a:p>
          <a:p>
            <a:pPr marL="214313" indent="-214313" algn="ctr">
              <a:buFont typeface="Arial" panose="020B0604020202020204" pitchFamily="34" charset="0"/>
              <a:buChar char="•"/>
            </a:pPr>
            <a:r>
              <a:rPr lang="ru-RU" sz="2000" b="1" dirty="0"/>
              <a:t>Максимальный доход по сбережениям ограничен ставкой </a:t>
            </a:r>
            <a:r>
              <a:rPr lang="ru-RU" sz="2000" b="1" dirty="0" smtClean="0"/>
              <a:t>«</a:t>
            </a:r>
            <a:r>
              <a:rPr lang="ru-RU" sz="2000" b="1" dirty="0"/>
              <a:t>ключевая ставка Банка России *1.8</a:t>
            </a:r>
            <a:r>
              <a:rPr lang="ru-RU" sz="2000" b="1" dirty="0" smtClean="0"/>
              <a:t>»</a:t>
            </a:r>
            <a:r>
              <a:rPr lang="en-US" sz="2000" b="1" dirty="0" smtClean="0"/>
              <a:t> (7</a:t>
            </a:r>
            <a:r>
              <a:rPr lang="ru-RU" sz="2000" b="1" dirty="0" smtClean="0"/>
              <a:t>.</a:t>
            </a:r>
            <a:r>
              <a:rPr lang="en-US" sz="2000" b="1" dirty="0" smtClean="0"/>
              <a:t>65%)</a:t>
            </a:r>
            <a:r>
              <a:rPr lang="ru-RU" sz="2000" b="1" dirty="0" smtClean="0"/>
              <a:t>.</a:t>
            </a:r>
            <a:endParaRPr lang="ru-RU" sz="2000" b="1" dirty="0"/>
          </a:p>
          <a:p>
            <a:pPr marL="214313" indent="-214313" algn="ctr">
              <a:buFont typeface="Arial" panose="020B0604020202020204" pitchFamily="34" charset="0"/>
              <a:buChar char="•"/>
            </a:pPr>
            <a:r>
              <a:rPr lang="ru-RU" sz="2000" b="1" dirty="0"/>
              <a:t>Риск высокий.  В </a:t>
            </a:r>
            <a:r>
              <a:rPr lang="ru-RU" sz="2000" b="1" dirty="0" smtClean="0"/>
              <a:t>2019 </a:t>
            </a:r>
            <a:r>
              <a:rPr lang="ru-RU" sz="2000" b="1" dirty="0"/>
              <a:t>году </a:t>
            </a:r>
            <a:r>
              <a:rPr lang="ru-RU" sz="2000" b="1" dirty="0" smtClean="0"/>
              <a:t>49 </a:t>
            </a:r>
            <a:r>
              <a:rPr lang="ru-RU" sz="2000" b="1" dirty="0"/>
              <a:t>КПК оказались финансовыми пирамидами.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91024" y="3795886"/>
            <a:ext cx="7992888" cy="911283"/>
          </a:xfrm>
          <a:prstGeom prst="roundRect">
            <a:avLst/>
          </a:prstGeom>
          <a:solidFill>
            <a:srgbClr val="8A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b="1" dirty="0"/>
              <a:t>КПК заявляют о наличии компенсационного фонда и о страховании сбережений. Фонды и договоры страхования есть, но система не работает! Вернуть сбережения практически невозможно невозможно</a:t>
            </a:r>
          </a:p>
        </p:txBody>
      </p:sp>
      <p:pic>
        <p:nvPicPr>
          <p:cNvPr id="12290" name="Picture 2" descr="http://tyumen-news.net/img/20180717/769db9df7b0f21e7b63b8fc029c0fbb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452" y="1681185"/>
            <a:ext cx="1916764" cy="12770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Диагональная полоса 5"/>
          <p:cNvSpPr/>
          <p:nvPr/>
        </p:nvSpPr>
        <p:spPr>
          <a:xfrm rot="10800000">
            <a:off x="8460432" y="4381499"/>
            <a:ext cx="683568" cy="762001"/>
          </a:xfrm>
          <a:prstGeom prst="diagStripe">
            <a:avLst/>
          </a:prstGeom>
          <a:solidFill>
            <a:srgbClr val="009900"/>
          </a:solidFill>
          <a:ln w="12700" cap="flat" cmpd="sng" algn="ctr">
            <a:solidFill>
              <a:srgbClr val="00CC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500" kern="0">
              <a:solidFill>
                <a:prstClr val="black"/>
              </a:solidFill>
            </a:endParaRPr>
          </a:p>
        </p:txBody>
      </p:sp>
      <p:sp>
        <p:nvSpPr>
          <p:cNvPr id="7" name="Прямоугольный треугольник 6"/>
          <p:cNvSpPr/>
          <p:nvPr/>
        </p:nvSpPr>
        <p:spPr>
          <a:xfrm rot="16200000">
            <a:off x="8949446" y="4948945"/>
            <a:ext cx="209599" cy="179511"/>
          </a:xfrm>
          <a:prstGeom prst="rtTriangle">
            <a:avLst/>
          </a:prstGeom>
          <a:solidFill>
            <a:srgbClr val="038F06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1483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600" y="100603"/>
            <a:ext cx="5907592" cy="857250"/>
          </a:xfrm>
        </p:spPr>
        <p:txBody>
          <a:bodyPr>
            <a:normAutofit/>
          </a:bodyPr>
          <a:lstStyle/>
          <a:p>
            <a:pPr algn="l"/>
            <a:r>
              <a:rPr lang="ru-RU" sz="2100" b="1" dirty="0">
                <a:latin typeface="Arial Black" panose="020B0A04020102020204" pitchFamily="34" charset="0"/>
              </a:rPr>
              <a:t>Кредитно-потребительские кооперативы (продолжение)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8122" y="1499416"/>
            <a:ext cx="8229600" cy="3160566"/>
          </a:xfrm>
        </p:spPr>
        <p:txBody>
          <a:bodyPr>
            <a:normAutofit fontScale="55000" lnSpcReduction="20000"/>
          </a:bodyPr>
          <a:lstStyle/>
          <a:p>
            <a:r>
              <a:rPr lang="ru-RU" sz="3600" dirty="0" smtClean="0"/>
              <a:t>Проверяйте на сайте Банка России:</a:t>
            </a:r>
          </a:p>
          <a:p>
            <a:pPr lvl="1"/>
            <a:r>
              <a:rPr lang="ru-RU" sz="2900" dirty="0" smtClean="0"/>
              <a:t>Наличие КПК в реестре</a:t>
            </a:r>
          </a:p>
          <a:p>
            <a:pPr lvl="1"/>
            <a:r>
              <a:rPr lang="ru-RU" sz="2900" dirty="0" smtClean="0"/>
              <a:t>Членство на данную дату в СРО (информация есть в реестре ЦБ РФ)</a:t>
            </a:r>
          </a:p>
          <a:p>
            <a:pPr lvl="1"/>
            <a:r>
              <a:rPr lang="ru-RU" sz="2900" dirty="0" smtClean="0"/>
              <a:t>Отсутствие запретов на привлечение сбережений (смотрим сообщения на сайте ЦБ РФ)</a:t>
            </a:r>
            <a:endParaRPr lang="ru-RU" sz="2900" dirty="0"/>
          </a:p>
          <a:p>
            <a:r>
              <a:rPr lang="ru-RU" sz="3600" dirty="0" smtClean="0"/>
              <a:t>Настораживающие сигналы:</a:t>
            </a:r>
          </a:p>
          <a:p>
            <a:pPr lvl="1"/>
            <a:r>
              <a:rPr lang="ru-RU" sz="2900" dirty="0" smtClean="0"/>
              <a:t>Подарки для «вкладчиков» (в том числе, от лица партнеров)</a:t>
            </a:r>
          </a:p>
          <a:p>
            <a:pPr lvl="1"/>
            <a:r>
              <a:rPr lang="ru-RU" sz="2900" dirty="0" smtClean="0"/>
              <a:t>Активная реклама сбережений при отсутствии рекламы займов</a:t>
            </a:r>
          </a:p>
          <a:p>
            <a:pPr lvl="1"/>
            <a:r>
              <a:rPr lang="ru-RU" sz="2900" dirty="0"/>
              <a:t>Молодость кооператива или недавно сменившийся председатель</a:t>
            </a:r>
            <a:endParaRPr lang="ru-RU" sz="2900" dirty="0" smtClean="0"/>
          </a:p>
          <a:p>
            <a:pPr lvl="0"/>
            <a:r>
              <a:rPr lang="ru-RU" sz="2500" dirty="0">
                <a:solidFill>
                  <a:prstClr val="black"/>
                </a:solidFill>
              </a:rPr>
              <a:t>Став пайщиком, не торопитесь сразу передавать сбережения. Сначала запросите отчетную информацию за последние годы, информацию о крупных займах, которые выданы КПК, а также информацию об основных пайщиках. Если среди пайщиков есть юридические лица, проверьте их на наличие у них судебных исков и непогашенных обязательств.</a:t>
            </a:r>
          </a:p>
          <a:p>
            <a:pPr lvl="1"/>
            <a:endParaRPr lang="ru-RU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421200" y="987574"/>
            <a:ext cx="1816844" cy="34624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lIns="68580" tIns="34290" rIns="68580" bIns="34290" rtlCol="0">
            <a:spAutoFit/>
          </a:bodyPr>
          <a:lstStyle/>
          <a:p>
            <a:r>
              <a:rPr lang="ru-RU" b="1" dirty="0" smtClean="0">
                <a:latin typeface="Segoe Print" panose="02000600000000000000" pitchFamily="2" charset="0"/>
              </a:rPr>
              <a:t>Рекомендации</a:t>
            </a:r>
            <a:endParaRPr lang="ru-RU" b="1" dirty="0">
              <a:latin typeface="Segoe Print" panose="02000600000000000000" pitchFamily="2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52898"/>
            <a:ext cx="3505200" cy="7524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Диагональная полоса 6"/>
          <p:cNvSpPr/>
          <p:nvPr/>
        </p:nvSpPr>
        <p:spPr>
          <a:xfrm rot="10800000">
            <a:off x="8460432" y="4381499"/>
            <a:ext cx="683568" cy="762001"/>
          </a:xfrm>
          <a:prstGeom prst="diagStripe">
            <a:avLst/>
          </a:prstGeom>
          <a:solidFill>
            <a:srgbClr val="009900"/>
          </a:solidFill>
          <a:ln w="12700" cap="flat" cmpd="sng" algn="ctr">
            <a:solidFill>
              <a:srgbClr val="00CC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500" kern="0">
              <a:solidFill>
                <a:prstClr val="black"/>
              </a:solidFill>
            </a:endParaRPr>
          </a:p>
        </p:txBody>
      </p:sp>
      <p:sp>
        <p:nvSpPr>
          <p:cNvPr id="8" name="Прямоугольный треугольник 7"/>
          <p:cNvSpPr/>
          <p:nvPr/>
        </p:nvSpPr>
        <p:spPr>
          <a:xfrm rot="16200000">
            <a:off x="8949446" y="4948945"/>
            <a:ext cx="209599" cy="179511"/>
          </a:xfrm>
          <a:prstGeom prst="rtTriangle">
            <a:avLst/>
          </a:prstGeom>
          <a:solidFill>
            <a:srgbClr val="038F06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4587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31998"/>
            <a:ext cx="6480720" cy="857250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 smtClean="0">
                <a:latin typeface="Arial Black" panose="020B0A04020102020204" pitchFamily="34" charset="0"/>
              </a:rPr>
              <a:t>Инвестиционные (</a:t>
            </a:r>
            <a:r>
              <a:rPr lang="ru-RU" sz="2000" b="1" dirty="0" err="1" smtClean="0">
                <a:latin typeface="Arial Black" panose="020B0A04020102020204" pitchFamily="34" charset="0"/>
              </a:rPr>
              <a:t>Краудлендинговые</a:t>
            </a:r>
            <a:r>
              <a:rPr lang="ru-RU" sz="2000" b="1" dirty="0" smtClean="0">
                <a:latin typeface="Arial Black" panose="020B0A04020102020204" pitchFamily="34" charset="0"/>
              </a:rPr>
              <a:t>) платформы</a:t>
            </a:r>
            <a:endParaRPr lang="ru-RU" sz="2000" b="1" dirty="0"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9983" y="2715766"/>
            <a:ext cx="8229600" cy="1485932"/>
          </a:xfrm>
        </p:spPr>
        <p:txBody>
          <a:bodyPr>
            <a:noAutofit/>
          </a:bodyPr>
          <a:lstStyle/>
          <a:p>
            <a:r>
              <a:rPr lang="ru-RU" sz="1400" dirty="0" smtClean="0"/>
              <a:t>Оператор инвестиционной платформа обязательно должен быть включен реестр Банка России </a:t>
            </a:r>
          </a:p>
          <a:p>
            <a:r>
              <a:rPr lang="ru-RU" sz="1400" dirty="0" smtClean="0"/>
              <a:t>Диверсифицируйте свои вложения в несколько проектов разных отраслей или покупайте пакетные предложения платформ.</a:t>
            </a:r>
          </a:p>
          <a:p>
            <a:r>
              <a:rPr lang="ru-RU" sz="1400" dirty="0" smtClean="0"/>
              <a:t>Избегайте проектов с доходность выше средней.</a:t>
            </a:r>
          </a:p>
          <a:p>
            <a:r>
              <a:rPr lang="ru-RU" sz="1400" dirty="0" smtClean="0"/>
              <a:t>Выбирайте </a:t>
            </a:r>
            <a:r>
              <a:rPr lang="ru-RU" sz="1400" dirty="0" err="1" smtClean="0"/>
              <a:t>краудлендинговую</a:t>
            </a:r>
            <a:r>
              <a:rPr lang="ru-RU" sz="1400" dirty="0" smtClean="0"/>
              <a:t> платформу по следующим критериям:</a:t>
            </a:r>
          </a:p>
          <a:p>
            <a:pPr lvl="1"/>
            <a:r>
              <a:rPr lang="ru-RU" sz="1400" dirty="0" smtClean="0"/>
              <a:t>Относительно небольшое число дефолтов и просрочек заемщиков</a:t>
            </a:r>
          </a:p>
          <a:p>
            <a:pPr lvl="1"/>
            <a:r>
              <a:rPr lang="ru-RU" sz="1400" dirty="0" smtClean="0"/>
              <a:t>Максимально развернутая информация о заемщике и проекте</a:t>
            </a:r>
          </a:p>
          <a:p>
            <a:pPr lvl="1"/>
            <a:r>
              <a:rPr lang="ru-RU" sz="1400" dirty="0" smtClean="0"/>
              <a:t>Поддержка в вопросах взыскания долгов при дефолтах.</a:t>
            </a:r>
            <a:endParaRPr lang="ru-RU" sz="14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36311" y="1275606"/>
            <a:ext cx="8496944" cy="103593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b="1" dirty="0" smtClean="0"/>
              <a:t>Инвестиционные платформы позволяют предприятиям занимать деньги непосредственно у граждан, а гражданам вкладывать деньги в конкретные проекты. Доходность до 20-30% годовых. Риск высокий. Через </a:t>
            </a:r>
            <a:r>
              <a:rPr lang="ru-RU" b="1" dirty="0" err="1" smtClean="0"/>
              <a:t>краудлендинг</a:t>
            </a:r>
            <a:r>
              <a:rPr lang="ru-RU" b="1" dirty="0" smtClean="0"/>
              <a:t> привлекают деньги, как правило, компании, которым банки не дают кредитов.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92422" y="2402928"/>
            <a:ext cx="1816844" cy="34624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lIns="68580" tIns="34290" rIns="68580" bIns="34290" rtlCol="0">
            <a:spAutoFit/>
          </a:bodyPr>
          <a:lstStyle/>
          <a:p>
            <a:r>
              <a:rPr lang="ru-RU" b="1" dirty="0" smtClean="0">
                <a:latin typeface="Segoe Print" panose="02000600000000000000" pitchFamily="2" charset="0"/>
              </a:rPr>
              <a:t>Рекомендации</a:t>
            </a:r>
            <a:endParaRPr lang="ru-RU" b="1" dirty="0">
              <a:latin typeface="Segoe Print" panose="02000600000000000000" pitchFamily="2" charset="0"/>
            </a:endParaRPr>
          </a:p>
        </p:txBody>
      </p:sp>
      <p:pic>
        <p:nvPicPr>
          <p:cNvPr id="2050" name="Picture 2" descr="https://images.theconversation.com/files/167484/original/file-20170502-17251-uw1pv2.jpg?ixlib=rb-1.1.0&amp;q=45&amp;auto=format&amp;w=1356&amp;h=668&amp;fit=cro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2785" y="145474"/>
            <a:ext cx="2091444" cy="1030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Диагональная полоса 7"/>
          <p:cNvSpPr/>
          <p:nvPr/>
        </p:nvSpPr>
        <p:spPr>
          <a:xfrm rot="10800000">
            <a:off x="8460432" y="4381499"/>
            <a:ext cx="683568" cy="762001"/>
          </a:xfrm>
          <a:prstGeom prst="diagStripe">
            <a:avLst/>
          </a:prstGeom>
          <a:solidFill>
            <a:srgbClr val="009900"/>
          </a:solidFill>
          <a:ln w="12700" cap="flat" cmpd="sng" algn="ctr">
            <a:solidFill>
              <a:srgbClr val="00CC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500" kern="0">
              <a:solidFill>
                <a:prstClr val="black"/>
              </a:solidFill>
            </a:endParaRPr>
          </a:p>
        </p:txBody>
      </p:sp>
      <p:sp>
        <p:nvSpPr>
          <p:cNvPr id="9" name="Прямоугольный треугольник 8"/>
          <p:cNvSpPr/>
          <p:nvPr/>
        </p:nvSpPr>
        <p:spPr>
          <a:xfrm rot="16200000">
            <a:off x="8949446" y="4948945"/>
            <a:ext cx="209599" cy="179511"/>
          </a:xfrm>
          <a:prstGeom prst="rtTriangle">
            <a:avLst/>
          </a:prstGeom>
          <a:solidFill>
            <a:srgbClr val="038F06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0092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82"/>
            <a:ext cx="5770984" cy="637580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b="1" dirty="0">
                <a:latin typeface="Arial Black" panose="020B0A04020102020204" pitchFamily="34" charset="0"/>
              </a:rPr>
              <a:t>Инструменты с неопределенной доходностью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11560" y="3795886"/>
            <a:ext cx="7920880" cy="759379"/>
          </a:xfrm>
          <a:prstGeom prst="roundRect">
            <a:avLst/>
          </a:prstGeom>
          <a:solidFill>
            <a:srgbClr val="8A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2000" b="1" dirty="0"/>
              <a:t>Ни один из перечисленных инструментов не подпадает под систему страхования вкладов и не имеет эффективной страховой защиты</a:t>
            </a: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625690" y="1189284"/>
            <a:ext cx="7977098" cy="2554561"/>
          </a:xfrm>
        </p:spPr>
        <p:txBody>
          <a:bodyPr>
            <a:normAutofit fontScale="92500"/>
          </a:bodyPr>
          <a:lstStyle/>
          <a:p>
            <a:r>
              <a:rPr lang="ru-RU" sz="2400" dirty="0"/>
              <a:t>Акции</a:t>
            </a:r>
          </a:p>
          <a:p>
            <a:r>
              <a:rPr lang="ru-RU" sz="2400" dirty="0"/>
              <a:t>Инвестиционное страхование жизни</a:t>
            </a:r>
          </a:p>
          <a:p>
            <a:r>
              <a:rPr lang="ru-RU" sz="2400" dirty="0"/>
              <a:t>Доверительное управление</a:t>
            </a:r>
          </a:p>
          <a:p>
            <a:r>
              <a:rPr lang="ru-RU" sz="2400" dirty="0"/>
              <a:t>Паевые инвестиционные фонды</a:t>
            </a:r>
          </a:p>
          <a:p>
            <a:r>
              <a:rPr lang="ru-RU" sz="2400" b="1" dirty="0"/>
              <a:t>Риски: от минимальных (фонды государственных бумаг) до очень высоких (спекулятивные </a:t>
            </a:r>
            <a:r>
              <a:rPr lang="ru-RU" sz="2400" b="1" dirty="0" err="1"/>
              <a:t>низколиквидные</a:t>
            </a:r>
            <a:r>
              <a:rPr lang="ru-RU" sz="2400" b="1" dirty="0"/>
              <a:t> акции)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79195"/>
            <a:ext cx="2191703" cy="13148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Диагональная полоса 5"/>
          <p:cNvSpPr/>
          <p:nvPr/>
        </p:nvSpPr>
        <p:spPr>
          <a:xfrm rot="10800000">
            <a:off x="8460432" y="4381499"/>
            <a:ext cx="683568" cy="762001"/>
          </a:xfrm>
          <a:prstGeom prst="diagStripe">
            <a:avLst/>
          </a:prstGeom>
          <a:solidFill>
            <a:srgbClr val="009900"/>
          </a:solidFill>
          <a:ln w="12700" cap="flat" cmpd="sng" algn="ctr">
            <a:solidFill>
              <a:srgbClr val="00CC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500" kern="0">
              <a:solidFill>
                <a:prstClr val="black"/>
              </a:solidFill>
            </a:endParaRPr>
          </a:p>
        </p:txBody>
      </p:sp>
      <p:sp>
        <p:nvSpPr>
          <p:cNvPr id="8" name="Прямоугольный треугольник 7"/>
          <p:cNvSpPr/>
          <p:nvPr/>
        </p:nvSpPr>
        <p:spPr>
          <a:xfrm rot="16200000">
            <a:off x="8949446" y="4948945"/>
            <a:ext cx="209599" cy="179511"/>
          </a:xfrm>
          <a:prstGeom prst="rtTriangle">
            <a:avLst/>
          </a:prstGeom>
          <a:solidFill>
            <a:srgbClr val="038F06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5277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82"/>
            <a:ext cx="8229600" cy="637580"/>
          </a:xfrm>
        </p:spPr>
        <p:txBody>
          <a:bodyPr>
            <a:noAutofit/>
          </a:bodyPr>
          <a:lstStyle/>
          <a:p>
            <a:pPr algn="l"/>
            <a:r>
              <a:rPr lang="ru-RU" sz="2000" b="1" dirty="0">
                <a:latin typeface="Arial Black" panose="020B0A04020102020204" pitchFamily="34" charset="0"/>
              </a:rPr>
              <a:t>Инструменты с неопределенной доходностью. (Продолжение)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85901"/>
            <a:ext cx="6916236" cy="2583179"/>
          </a:xfrm>
        </p:spPr>
        <p:txBody>
          <a:bodyPr>
            <a:noAutofit/>
          </a:bodyPr>
          <a:lstStyle/>
          <a:p>
            <a:r>
              <a:rPr lang="ru-RU" sz="2100" b="1" dirty="0"/>
              <a:t>Выбирайте ценные бумаги или фонды ценных бумаг - надежных эмитентов</a:t>
            </a:r>
          </a:p>
          <a:p>
            <a:r>
              <a:rPr lang="ru-RU" sz="2100" b="1" dirty="0"/>
              <a:t>Приобретение ценных бумаг и передача активов в управление исключительно юридическим лицам, имеющим лицензию Банка России</a:t>
            </a:r>
          </a:p>
          <a:p>
            <a:r>
              <a:rPr lang="ru-RU" sz="2100" b="1" dirty="0"/>
              <a:t>Диверсифицируйте инструменты по отраслям и срокам</a:t>
            </a:r>
          </a:p>
          <a:p>
            <a:r>
              <a:rPr lang="ru-RU" sz="2100" b="1" dirty="0"/>
              <a:t>Учитывайте депозитарные, брокерские комиссии и комиссии за управление вашими активами, фондами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9706" y="1114038"/>
            <a:ext cx="1816844" cy="34624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lIns="68580" tIns="34290" rIns="68580" bIns="34290" rtlCol="0">
            <a:spAutoFit/>
          </a:bodyPr>
          <a:lstStyle/>
          <a:p>
            <a:r>
              <a:rPr lang="ru-RU" b="1" dirty="0" smtClean="0">
                <a:latin typeface="Segoe Print" panose="02000600000000000000" pitchFamily="2" charset="0"/>
              </a:rPr>
              <a:t>Рекомендации</a:t>
            </a:r>
            <a:endParaRPr lang="ru-RU" b="1" dirty="0">
              <a:latin typeface="Segoe Print" panose="02000600000000000000" pitchFamily="2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4726" y="1287162"/>
            <a:ext cx="1512168" cy="2383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Диагональная полоса 6"/>
          <p:cNvSpPr/>
          <p:nvPr/>
        </p:nvSpPr>
        <p:spPr>
          <a:xfrm rot="10800000">
            <a:off x="8460432" y="4381499"/>
            <a:ext cx="683568" cy="762001"/>
          </a:xfrm>
          <a:prstGeom prst="diagStripe">
            <a:avLst/>
          </a:prstGeom>
          <a:solidFill>
            <a:srgbClr val="009900"/>
          </a:solidFill>
          <a:ln w="12700" cap="flat" cmpd="sng" algn="ctr">
            <a:solidFill>
              <a:srgbClr val="00CC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500" kern="0">
              <a:solidFill>
                <a:prstClr val="black"/>
              </a:solidFill>
            </a:endParaRPr>
          </a:p>
        </p:txBody>
      </p:sp>
      <p:sp>
        <p:nvSpPr>
          <p:cNvPr id="8" name="Прямоугольный треугольник 7"/>
          <p:cNvSpPr/>
          <p:nvPr/>
        </p:nvSpPr>
        <p:spPr>
          <a:xfrm rot="16200000">
            <a:off x="8949446" y="4948945"/>
            <a:ext cx="209599" cy="179511"/>
          </a:xfrm>
          <a:prstGeom prst="rtTriangle">
            <a:avLst/>
          </a:prstGeom>
          <a:solidFill>
            <a:srgbClr val="038F06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9654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83574"/>
          </a:xfrm>
        </p:spPr>
        <p:txBody>
          <a:bodyPr>
            <a:noAutofit/>
          </a:bodyPr>
          <a:lstStyle/>
          <a:p>
            <a:pPr algn="l"/>
            <a:r>
              <a:rPr lang="ru-RU" sz="2100" dirty="0">
                <a:latin typeface="Arial Black" panose="020B0A04020102020204" pitchFamily="34" charset="0"/>
              </a:rPr>
              <a:t>Акции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6856" y="1275406"/>
            <a:ext cx="8229600" cy="2448472"/>
          </a:xfrm>
        </p:spPr>
        <p:txBody>
          <a:bodyPr>
            <a:normAutofit/>
          </a:bodyPr>
          <a:lstStyle/>
          <a:p>
            <a:r>
              <a:rPr lang="ru-RU" sz="2100" dirty="0"/>
              <a:t>В Российской Федерации:</a:t>
            </a:r>
          </a:p>
          <a:p>
            <a:pPr lvl="1"/>
            <a:r>
              <a:rPr lang="ru-RU" sz="2100" dirty="0"/>
              <a:t>более 3.5 миллионов юридических лиц, </a:t>
            </a:r>
          </a:p>
          <a:p>
            <a:pPr lvl="1"/>
            <a:r>
              <a:rPr lang="ru-RU" sz="2100" dirty="0"/>
              <a:t>среди которых 60 тысяч акционерных обществ, </a:t>
            </a:r>
          </a:p>
          <a:p>
            <a:pPr lvl="1"/>
            <a:r>
              <a:rPr lang="ru-RU" sz="2100" dirty="0"/>
              <a:t>акции 250 компаний торгуются на бирже.</a:t>
            </a:r>
          </a:p>
          <a:p>
            <a:r>
              <a:rPr lang="ru-RU" sz="2100" dirty="0"/>
              <a:t>Риски от умеренных до высоких: курсовые, неопределенность в выплатах дивидендов, возможность банкротства, </a:t>
            </a:r>
            <a:r>
              <a:rPr lang="ru-RU" sz="2100" dirty="0" err="1"/>
              <a:t>неликвидности</a:t>
            </a:r>
            <a:endParaRPr lang="ru-RU" sz="21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67544" y="3886649"/>
            <a:ext cx="8208912" cy="756084"/>
          </a:xfrm>
          <a:prstGeom prst="roundRect">
            <a:avLst/>
          </a:prstGeom>
          <a:solidFill>
            <a:srgbClr val="8A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b="1" dirty="0"/>
              <a:t>В период кризисов стоимость акций может снижаться сильнее, чем финансовых активов. Поэтому акции не следует использовать для создания подушки безопасности</a:t>
            </a:r>
            <a:r>
              <a:rPr lang="ru-RU" dirty="0"/>
              <a:t>.</a:t>
            </a:r>
          </a:p>
        </p:txBody>
      </p:sp>
      <p:pic>
        <p:nvPicPr>
          <p:cNvPr id="15363" name="Picture 3" descr="C:\Users\Sony\Pictures\акци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9046" y="483518"/>
            <a:ext cx="2286000" cy="1288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Диагональная полоса 5"/>
          <p:cNvSpPr/>
          <p:nvPr/>
        </p:nvSpPr>
        <p:spPr>
          <a:xfrm rot="10800000">
            <a:off x="8460432" y="4381499"/>
            <a:ext cx="683568" cy="762001"/>
          </a:xfrm>
          <a:prstGeom prst="diagStripe">
            <a:avLst/>
          </a:prstGeom>
          <a:solidFill>
            <a:srgbClr val="009900"/>
          </a:solidFill>
          <a:ln w="12700" cap="flat" cmpd="sng" algn="ctr">
            <a:solidFill>
              <a:srgbClr val="00CC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500" kern="0">
              <a:solidFill>
                <a:prstClr val="black"/>
              </a:solidFill>
            </a:endParaRPr>
          </a:p>
        </p:txBody>
      </p:sp>
      <p:sp>
        <p:nvSpPr>
          <p:cNvPr id="7" name="Прямоугольный треугольник 6"/>
          <p:cNvSpPr/>
          <p:nvPr/>
        </p:nvSpPr>
        <p:spPr>
          <a:xfrm rot="16200000">
            <a:off x="8949446" y="4948945"/>
            <a:ext cx="209599" cy="179511"/>
          </a:xfrm>
          <a:prstGeom prst="rtTriangle">
            <a:avLst/>
          </a:prstGeom>
          <a:solidFill>
            <a:srgbClr val="038F06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1652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83574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>
                <a:latin typeface="Arial Black" panose="020B0A04020102020204" pitchFamily="34" charset="0"/>
              </a:rPr>
              <a:t>Акции (Продолжение)</a:t>
            </a:r>
            <a:endParaRPr lang="ru-RU" sz="2400" dirty="0"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31620"/>
            <a:ext cx="7235190" cy="2584684"/>
          </a:xfrm>
        </p:spPr>
        <p:txBody>
          <a:bodyPr>
            <a:noAutofit/>
          </a:bodyPr>
          <a:lstStyle/>
          <a:p>
            <a:r>
              <a:rPr lang="ru-RU" sz="1800" b="1" dirty="0" smtClean="0"/>
              <a:t>Приобретайте акции для долгосрочных вложений (3-30 лет)</a:t>
            </a:r>
          </a:p>
          <a:p>
            <a:r>
              <a:rPr lang="ru-RU" sz="1800" b="1" dirty="0" smtClean="0"/>
              <a:t>Основная доля - «голубые фишки» (акции крупнейших предприятий)</a:t>
            </a:r>
          </a:p>
          <a:p>
            <a:r>
              <a:rPr lang="ru-RU" sz="1800" b="1" dirty="0" smtClean="0"/>
              <a:t>Инвестиции в бумаги системообразующих банков (аналог вложений в российскую экономику) </a:t>
            </a:r>
          </a:p>
          <a:p>
            <a:r>
              <a:rPr lang="ru-RU" sz="1800" b="1" dirty="0" smtClean="0"/>
              <a:t>Диверсифицируйте свой пакет (не менее 5-10 бумаг разных отраслей )</a:t>
            </a:r>
          </a:p>
          <a:p>
            <a:r>
              <a:rPr lang="ru-RU" sz="1800" b="1" dirty="0" smtClean="0"/>
              <a:t>Сочетайте инвестиции в акции с защитными активами (золото, корзины иностранных валют или гособлигаций)</a:t>
            </a:r>
          </a:p>
          <a:p>
            <a:r>
              <a:rPr lang="ru-RU" sz="1800" b="1" dirty="0" smtClean="0"/>
              <a:t>Приобретайте привилегированные акции, что снизит риски невыплаты дивидендов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7545" y="1167300"/>
            <a:ext cx="1816844" cy="34624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lIns="68580" tIns="34290" rIns="68580" bIns="34290" rtlCol="0">
            <a:spAutoFit/>
          </a:bodyPr>
          <a:lstStyle/>
          <a:p>
            <a:r>
              <a:rPr lang="ru-RU" b="1" dirty="0" smtClean="0">
                <a:latin typeface="Segoe Print" panose="02000600000000000000" pitchFamily="2" charset="0"/>
              </a:rPr>
              <a:t>Рекомендации</a:t>
            </a:r>
            <a:endParaRPr lang="ru-RU" b="1" dirty="0">
              <a:latin typeface="Segoe Print" panose="02000600000000000000" pitchFamily="2" charset="0"/>
            </a:endParaRPr>
          </a:p>
        </p:txBody>
      </p:sp>
      <p:sp>
        <p:nvSpPr>
          <p:cNvPr id="8" name="Диагональная полоса 7"/>
          <p:cNvSpPr/>
          <p:nvPr/>
        </p:nvSpPr>
        <p:spPr>
          <a:xfrm rot="10800000">
            <a:off x="8460432" y="4381499"/>
            <a:ext cx="683568" cy="762001"/>
          </a:xfrm>
          <a:prstGeom prst="diagStripe">
            <a:avLst/>
          </a:prstGeom>
          <a:solidFill>
            <a:srgbClr val="009900"/>
          </a:solidFill>
          <a:ln w="12700" cap="flat" cmpd="sng" algn="ctr">
            <a:solidFill>
              <a:srgbClr val="00CC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500" kern="0">
              <a:solidFill>
                <a:prstClr val="black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3705" y="339502"/>
            <a:ext cx="1584176" cy="1330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ый треугольник 8"/>
          <p:cNvSpPr/>
          <p:nvPr/>
        </p:nvSpPr>
        <p:spPr>
          <a:xfrm rot="16200000">
            <a:off x="8949446" y="4948945"/>
            <a:ext cx="209599" cy="179511"/>
          </a:xfrm>
          <a:prstGeom prst="rtTriangle">
            <a:avLst/>
          </a:prstGeom>
          <a:solidFill>
            <a:srgbClr val="038F06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8812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29568"/>
          </a:xfrm>
        </p:spPr>
        <p:txBody>
          <a:bodyPr>
            <a:noAutofit/>
          </a:bodyPr>
          <a:lstStyle/>
          <a:p>
            <a:pPr algn="l"/>
            <a:r>
              <a:rPr lang="ru-RU" sz="2100" dirty="0">
                <a:latin typeface="Arial Black" panose="020B0A04020102020204" pitchFamily="34" charset="0"/>
              </a:rPr>
              <a:t>Акции: как оценить риски вложения в акции?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7" y="3147814"/>
            <a:ext cx="8229600" cy="1692188"/>
          </a:xfrm>
        </p:spPr>
        <p:txBody>
          <a:bodyPr>
            <a:normAutofit/>
          </a:bodyPr>
          <a:lstStyle/>
          <a:p>
            <a:r>
              <a:rPr lang="ru-RU" sz="1500" dirty="0"/>
              <a:t>Не пытайтесь спекулировать </a:t>
            </a:r>
            <a:r>
              <a:rPr lang="ru-RU" sz="1500" dirty="0" err="1"/>
              <a:t>малоликвидными</a:t>
            </a:r>
            <a:r>
              <a:rPr lang="ru-RU" sz="1500" dirty="0"/>
              <a:t> акциями (</a:t>
            </a:r>
            <a:r>
              <a:rPr lang="ru-RU" sz="1500" dirty="0" err="1"/>
              <a:t>теханализ</a:t>
            </a:r>
            <a:r>
              <a:rPr lang="ru-RU" sz="1500" dirty="0"/>
              <a:t>  в этом сегменте практически «не работает»)</a:t>
            </a:r>
          </a:p>
          <a:p>
            <a:r>
              <a:rPr lang="ru-RU" sz="1500" dirty="0"/>
              <a:t>Обращайте внимание на изменения в составе мажоритарных акционеров</a:t>
            </a:r>
          </a:p>
          <a:p>
            <a:r>
              <a:rPr lang="ru-RU" sz="1500" dirty="0"/>
              <a:t>Выбирая </a:t>
            </a:r>
            <a:r>
              <a:rPr lang="ru-RU" sz="1500" dirty="0" err="1"/>
              <a:t>малоликвидные</a:t>
            </a:r>
            <a:r>
              <a:rPr lang="ru-RU" sz="1500" dirty="0"/>
              <a:t> акции, обращайте внимание на объем выручки компании. Небольшая или нерегулярная выручка может быть свидетельством того, что акционеры зарабатывают путем спекуляций акциями на рынке.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4569" y="843558"/>
            <a:ext cx="8364418" cy="187220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r>
              <a:rPr lang="ru-RU" b="1" dirty="0"/>
              <a:t>Обращаем внимание на: </a:t>
            </a:r>
            <a:endParaRPr lang="ru-RU" b="1" dirty="0" smtClean="0"/>
          </a:p>
          <a:p>
            <a:pPr marL="214313" indent="-214313" algn="ctr">
              <a:buFont typeface="Arial" panose="020B0604020202020204" pitchFamily="34" charset="0"/>
              <a:buChar char="•"/>
            </a:pPr>
            <a:r>
              <a:rPr lang="ru-RU" sz="1600" b="1" dirty="0" smtClean="0"/>
              <a:t>Среднедневной оборот  акций (при низких объемах ваша покупка или продажа бумаг может существенно изменить цену «не в вашу пользу»)</a:t>
            </a:r>
          </a:p>
          <a:p>
            <a:pPr marL="214313" indent="-214313" algn="ctr">
              <a:buFont typeface="Arial" panose="020B0604020202020204" pitchFamily="34" charset="0"/>
              <a:buChar char="•"/>
            </a:pPr>
            <a:r>
              <a:rPr lang="ru-RU" sz="1600" b="1" dirty="0" smtClean="0"/>
              <a:t>Волатильность акций (скачки вверх-вниз по 5 и более процентов – признак манипуляции рынком)</a:t>
            </a:r>
          </a:p>
          <a:p>
            <a:pPr marL="214313" indent="-214313" algn="ctr">
              <a:buFont typeface="Arial" panose="020B0604020202020204" pitchFamily="34" charset="0"/>
              <a:buChar char="•"/>
            </a:pPr>
            <a:r>
              <a:rPr lang="en-US" sz="1600" b="1" dirty="0" smtClean="0"/>
              <a:t>Free-Float </a:t>
            </a:r>
            <a:r>
              <a:rPr lang="ru-RU" sz="1600" b="1" dirty="0" smtClean="0"/>
              <a:t>акций (низкий показатель – риск для манипуляций)</a:t>
            </a:r>
          </a:p>
          <a:p>
            <a:pPr marL="214313" indent="-214313" algn="ctr">
              <a:buFont typeface="Arial" panose="020B0604020202020204" pitchFamily="34" charset="0"/>
              <a:buChar char="•"/>
            </a:pPr>
            <a:r>
              <a:rPr lang="ru-RU" sz="1600" b="1" dirty="0" smtClean="0"/>
              <a:t>Долю основного мажоритарного акционера (риск принудительного выкупа акций или вывода их из открытой продажи)</a:t>
            </a:r>
            <a:endParaRPr lang="ru-RU" sz="1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67547" y="2828494"/>
            <a:ext cx="1816844" cy="34624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lIns="68580" tIns="34290" rIns="68580" bIns="34290" rtlCol="0">
            <a:spAutoFit/>
          </a:bodyPr>
          <a:lstStyle/>
          <a:p>
            <a:r>
              <a:rPr lang="ru-RU" b="1" dirty="0" smtClean="0">
                <a:latin typeface="Segoe Print" panose="02000600000000000000" pitchFamily="2" charset="0"/>
              </a:rPr>
              <a:t>Рекомендации</a:t>
            </a:r>
            <a:endParaRPr lang="ru-RU" b="1" dirty="0">
              <a:latin typeface="Segoe Print" panose="02000600000000000000" pitchFamily="2" charset="0"/>
            </a:endParaRPr>
          </a:p>
        </p:txBody>
      </p:sp>
      <p:sp>
        <p:nvSpPr>
          <p:cNvPr id="6" name="Диагональная полоса 5"/>
          <p:cNvSpPr/>
          <p:nvPr/>
        </p:nvSpPr>
        <p:spPr>
          <a:xfrm rot="10800000">
            <a:off x="8460432" y="4381499"/>
            <a:ext cx="683568" cy="762001"/>
          </a:xfrm>
          <a:prstGeom prst="diagStripe">
            <a:avLst/>
          </a:prstGeom>
          <a:solidFill>
            <a:srgbClr val="009900"/>
          </a:solidFill>
          <a:ln w="12700" cap="flat" cmpd="sng" algn="ctr">
            <a:solidFill>
              <a:srgbClr val="00CC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500" kern="0">
              <a:solidFill>
                <a:prstClr val="black"/>
              </a:solidFill>
            </a:endParaRPr>
          </a:p>
        </p:txBody>
      </p:sp>
      <p:sp>
        <p:nvSpPr>
          <p:cNvPr id="7" name="Прямоугольный треугольник 6"/>
          <p:cNvSpPr/>
          <p:nvPr/>
        </p:nvSpPr>
        <p:spPr>
          <a:xfrm rot="16200000">
            <a:off x="8949446" y="4948945"/>
            <a:ext cx="209599" cy="179511"/>
          </a:xfrm>
          <a:prstGeom prst="rtTriangle">
            <a:avLst/>
          </a:prstGeom>
          <a:solidFill>
            <a:srgbClr val="038F06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3731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4626" y="2252591"/>
            <a:ext cx="1258731" cy="68510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7" y="2436792"/>
            <a:ext cx="768707" cy="625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Овал 8"/>
          <p:cNvSpPr/>
          <p:nvPr/>
        </p:nvSpPr>
        <p:spPr>
          <a:xfrm>
            <a:off x="2091691" y="2234551"/>
            <a:ext cx="4510892" cy="1077977"/>
          </a:xfrm>
          <a:prstGeom prst="ellipse">
            <a:avLst/>
          </a:prstGeom>
          <a:noFill/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4038898" y="2937167"/>
            <a:ext cx="1054463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ru-RU" b="1" dirty="0"/>
              <a:t>Договор</a:t>
            </a:r>
          </a:p>
        </p:txBody>
      </p:sp>
      <p:sp>
        <p:nvSpPr>
          <p:cNvPr id="12" name="Выноска-облако 11"/>
          <p:cNvSpPr/>
          <p:nvPr/>
        </p:nvSpPr>
        <p:spPr>
          <a:xfrm>
            <a:off x="5854955" y="1142325"/>
            <a:ext cx="1495254" cy="913931"/>
          </a:xfrm>
          <a:prstGeom prst="cloudCallou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1500" b="1" dirty="0"/>
              <a:t>Форс-мажор</a:t>
            </a: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16" y="1075626"/>
            <a:ext cx="1008112" cy="98062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509172" y="1294504"/>
            <a:ext cx="1760840" cy="90024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ru-RU" b="1" dirty="0" smtClean="0"/>
              <a:t>Мировая политика </a:t>
            </a:r>
          </a:p>
          <a:p>
            <a:r>
              <a:rPr lang="ru-RU" b="1" dirty="0" smtClean="0"/>
              <a:t>и экономика</a:t>
            </a:r>
            <a:endParaRPr lang="ru-RU" b="1" dirty="0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0747" y="1069250"/>
            <a:ext cx="1215247" cy="74248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011661" y="1779251"/>
            <a:ext cx="1331711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ru-RU" b="1" dirty="0" smtClean="0"/>
              <a:t>Государство</a:t>
            </a:r>
            <a:endParaRPr lang="ru-RU" b="1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178848" y="3283416"/>
            <a:ext cx="1584176" cy="43204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b="1" dirty="0" smtClean="0"/>
              <a:t>Сам потребитель</a:t>
            </a:r>
            <a:endParaRPr lang="ru-RU" b="1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17962" y="4118648"/>
            <a:ext cx="1469876" cy="528475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b="1" dirty="0" smtClean="0"/>
              <a:t>Ошибочные решения</a:t>
            </a:r>
            <a:endParaRPr lang="ru-RU" b="1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979024" y="4053057"/>
            <a:ext cx="2232936" cy="594066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b="1" dirty="0" smtClean="0"/>
              <a:t>Непредвиденные события в жизни</a:t>
            </a:r>
            <a:endParaRPr lang="ru-RU" b="1" dirty="0"/>
          </a:p>
        </p:txBody>
      </p:sp>
      <p:cxnSp>
        <p:nvCxnSpPr>
          <p:cNvPr id="22" name="Прямая со стрелкой 21"/>
          <p:cNvCxnSpPr>
            <a:stCxn id="18" idx="2"/>
            <a:endCxn id="20" idx="0"/>
          </p:cNvCxnSpPr>
          <p:nvPr/>
        </p:nvCxnSpPr>
        <p:spPr>
          <a:xfrm>
            <a:off x="1970936" y="3715464"/>
            <a:ext cx="1124556" cy="337593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stCxn id="18" idx="2"/>
            <a:endCxn id="19" idx="0"/>
          </p:cNvCxnSpPr>
          <p:nvPr/>
        </p:nvCxnSpPr>
        <p:spPr>
          <a:xfrm flipH="1">
            <a:off x="1052900" y="3715464"/>
            <a:ext cx="918036" cy="403184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Скругленный прямоугольник 30"/>
          <p:cNvSpPr/>
          <p:nvPr/>
        </p:nvSpPr>
        <p:spPr>
          <a:xfrm>
            <a:off x="6119550" y="3152052"/>
            <a:ext cx="1836826" cy="56614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b="1" dirty="0" smtClean="0"/>
              <a:t>Финансовая компания (ФК)</a:t>
            </a:r>
            <a:endParaRPr lang="ru-RU" b="1" dirty="0"/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6885276" y="4118648"/>
            <a:ext cx="1503147" cy="523618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b="1" dirty="0" smtClean="0"/>
              <a:t>Ошибочные решения</a:t>
            </a:r>
            <a:endParaRPr lang="ru-RU" b="1" dirty="0"/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4881649" y="4056447"/>
            <a:ext cx="1418543" cy="523618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b="1" dirty="0" smtClean="0"/>
              <a:t>Внутренний криминал</a:t>
            </a:r>
            <a:endParaRPr lang="ru-RU" b="1" dirty="0"/>
          </a:p>
        </p:txBody>
      </p:sp>
      <p:cxnSp>
        <p:nvCxnSpPr>
          <p:cNvPr id="33" name="Прямая со стрелкой 32"/>
          <p:cNvCxnSpPr/>
          <p:nvPr/>
        </p:nvCxnSpPr>
        <p:spPr>
          <a:xfrm flipH="1">
            <a:off x="5396029" y="3743088"/>
            <a:ext cx="1447042" cy="338252"/>
          </a:xfrm>
          <a:prstGeom prst="straightConnector1">
            <a:avLst/>
          </a:prstGeom>
          <a:ln w="3175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>
            <a:off x="6843071" y="3743088"/>
            <a:ext cx="598887" cy="400453"/>
          </a:xfrm>
          <a:prstGeom prst="straightConnector1">
            <a:avLst/>
          </a:prstGeom>
          <a:ln w="3175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Заголовок 3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2400" dirty="0" smtClean="0">
                <a:latin typeface="Arial Black" panose="020B0A04020102020204" pitchFamily="34" charset="0"/>
              </a:rPr>
              <a:t>Источники рисков  (Что может помешать исполнению условий договора?)</a:t>
            </a:r>
            <a:endParaRPr lang="ru-RU" sz="2400" dirty="0">
              <a:latin typeface="Arial Black" panose="020B0A04020102020204" pitchFamily="34" charset="0"/>
            </a:endParaRPr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317962" y="2542896"/>
            <a:ext cx="1469876" cy="60491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b="1" dirty="0"/>
              <a:t>Внешний криминал</a:t>
            </a:r>
          </a:p>
        </p:txBody>
      </p:sp>
      <p:pic>
        <p:nvPicPr>
          <p:cNvPr id="3075" name="Picture 3" descr="C:\Users\Sony\Music\три богатыря\3Bgtr_Tikhon_540x484x2_540x0_16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010" y="2252590"/>
            <a:ext cx="982712" cy="982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Диагональная полоса 43"/>
          <p:cNvSpPr/>
          <p:nvPr/>
        </p:nvSpPr>
        <p:spPr>
          <a:xfrm rot="10800000">
            <a:off x="8460432" y="4381499"/>
            <a:ext cx="683568" cy="762001"/>
          </a:xfrm>
          <a:prstGeom prst="diagStripe">
            <a:avLst/>
          </a:prstGeom>
          <a:solidFill>
            <a:srgbClr val="009900"/>
          </a:solidFill>
          <a:ln w="12700" cap="flat" cmpd="sng" algn="ctr">
            <a:solidFill>
              <a:srgbClr val="00CC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500" kern="0">
              <a:solidFill>
                <a:prstClr val="black"/>
              </a:solidFill>
            </a:endParaRPr>
          </a:p>
        </p:txBody>
      </p:sp>
      <p:sp>
        <p:nvSpPr>
          <p:cNvPr id="45" name="Прямоугольный треугольник 44"/>
          <p:cNvSpPr/>
          <p:nvPr/>
        </p:nvSpPr>
        <p:spPr>
          <a:xfrm rot="16200000">
            <a:off x="8949446" y="4948945"/>
            <a:ext cx="209599" cy="179511"/>
          </a:xfrm>
          <a:prstGeom prst="rtTriangle">
            <a:avLst/>
          </a:prstGeom>
          <a:solidFill>
            <a:srgbClr val="038F06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5191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23478"/>
            <a:ext cx="6491064" cy="857250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latin typeface="Arial Black" panose="020B0A04020102020204" pitchFamily="34" charset="0"/>
              </a:rPr>
              <a:t>Индивидуальный инвестиционный счет (ИИС)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931790"/>
            <a:ext cx="8229600" cy="1840229"/>
          </a:xfrm>
        </p:spPr>
        <p:txBody>
          <a:bodyPr>
            <a:normAutofit fontScale="92500"/>
          </a:bodyPr>
          <a:lstStyle/>
          <a:p>
            <a:r>
              <a:rPr lang="ru-RU" sz="2100" dirty="0"/>
              <a:t>С 1 января 2015 года вступила в ФЗ «О рынке ценных бумаг» в силу специальная статья об индивидуальных инвестиционных счетах. Эти счета вводились для стимулирования интереса россиян к рынку ценных бумаг.</a:t>
            </a:r>
          </a:p>
          <a:p>
            <a:r>
              <a:rPr lang="ru-RU" sz="2100" dirty="0"/>
              <a:t>К осени </a:t>
            </a:r>
            <a:r>
              <a:rPr lang="ru-RU" sz="2100" dirty="0" smtClean="0"/>
              <a:t>2020 года </a:t>
            </a:r>
            <a:r>
              <a:rPr lang="ru-RU" sz="2100" dirty="0"/>
              <a:t>число открытых ИИС в стране превысило </a:t>
            </a:r>
            <a:r>
              <a:rPr lang="ru-RU" sz="2100" b="1" dirty="0"/>
              <a:t>3 миллиона</a:t>
            </a:r>
            <a:r>
              <a:rPr lang="ru-RU" b="1" dirty="0" smtClean="0"/>
              <a:t>.</a:t>
            </a:r>
            <a:endParaRPr lang="ru-RU" b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18823" y="1203598"/>
            <a:ext cx="5426908" cy="142272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Если мы инвестируем деньги в рынок ценных бумаг, то целесообразно воспользоваться ИИС! </a:t>
            </a:r>
          </a:p>
          <a:p>
            <a:pPr algn="ctr"/>
            <a:r>
              <a:rPr lang="ru-RU" b="1" dirty="0">
                <a:solidFill>
                  <a:schemeClr val="tx1"/>
                </a:solidFill>
              </a:rPr>
              <a:t>ИИС - Специальный брокерский счет, который позволяет получить налоговые льготы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214801"/>
            <a:ext cx="3120628" cy="1337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Диагональная полоса 5"/>
          <p:cNvSpPr/>
          <p:nvPr/>
        </p:nvSpPr>
        <p:spPr>
          <a:xfrm rot="10800000">
            <a:off x="8460432" y="4381499"/>
            <a:ext cx="683568" cy="762001"/>
          </a:xfrm>
          <a:prstGeom prst="diagStripe">
            <a:avLst/>
          </a:prstGeom>
          <a:solidFill>
            <a:srgbClr val="009900"/>
          </a:solidFill>
          <a:ln w="12700" cap="flat" cmpd="sng" algn="ctr">
            <a:solidFill>
              <a:srgbClr val="00CC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500" kern="0">
              <a:solidFill>
                <a:prstClr val="black"/>
              </a:solidFill>
            </a:endParaRPr>
          </a:p>
        </p:txBody>
      </p:sp>
      <p:sp>
        <p:nvSpPr>
          <p:cNvPr id="7" name="Прямоугольный треугольник 6"/>
          <p:cNvSpPr/>
          <p:nvPr/>
        </p:nvSpPr>
        <p:spPr>
          <a:xfrm rot="16200000">
            <a:off x="8949446" y="4948945"/>
            <a:ext cx="209599" cy="179511"/>
          </a:xfrm>
          <a:prstGeom prst="rtTriangle">
            <a:avLst/>
          </a:prstGeom>
          <a:solidFill>
            <a:srgbClr val="038F06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7669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400" dirty="0" smtClean="0">
                <a:latin typeface="Arial Black" panose="020B0A04020102020204" pitchFamily="34" charset="0"/>
              </a:rPr>
              <a:t>ИИС. Условия и особенности</a:t>
            </a:r>
            <a:endParaRPr lang="ru-RU" sz="2400" dirty="0"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491630"/>
            <a:ext cx="7977098" cy="2975228"/>
          </a:xfrm>
        </p:spPr>
        <p:txBody>
          <a:bodyPr>
            <a:normAutofit fontScale="85000" lnSpcReduction="20000"/>
          </a:bodyPr>
          <a:lstStyle/>
          <a:p>
            <a:r>
              <a:rPr lang="ru-RU" sz="2300" dirty="0"/>
              <a:t>Только для налоговых резидентов РФ</a:t>
            </a:r>
          </a:p>
          <a:p>
            <a:r>
              <a:rPr lang="ru-RU" sz="2300" dirty="0"/>
              <a:t>На одного человека не более одного ИИС</a:t>
            </a:r>
          </a:p>
          <a:p>
            <a:r>
              <a:rPr lang="ru-RU" sz="2300" dirty="0"/>
              <a:t>Максимальная сумма ежегодных взносов – до 1 миллиона рублей</a:t>
            </a:r>
          </a:p>
          <a:p>
            <a:r>
              <a:rPr lang="ru-RU" sz="2300" dirty="0"/>
              <a:t>Первичный взнос денег только в рублях</a:t>
            </a:r>
          </a:p>
          <a:p>
            <a:r>
              <a:rPr lang="ru-RU" sz="2300" dirty="0"/>
              <a:t>Минимальный срок действия ИСС – 3 года</a:t>
            </a:r>
          </a:p>
          <a:p>
            <a:r>
              <a:rPr lang="ru-RU" sz="2300" dirty="0"/>
              <a:t>Покупать можно только бумаги и деньги, которые торгуются на биржах</a:t>
            </a:r>
          </a:p>
          <a:p>
            <a:r>
              <a:rPr lang="ru-RU" sz="2300" dirty="0"/>
              <a:t>Выбрать можно только один вид вычета</a:t>
            </a:r>
          </a:p>
          <a:p>
            <a:r>
              <a:rPr lang="ru-RU" sz="2300" dirty="0"/>
              <a:t>До окончания трехлетнего срока нельзя выводить со счета активы</a:t>
            </a:r>
          </a:p>
          <a:p>
            <a:endParaRPr lang="ru-RU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95486"/>
            <a:ext cx="2210101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Диагональная полоса 6"/>
          <p:cNvSpPr/>
          <p:nvPr/>
        </p:nvSpPr>
        <p:spPr>
          <a:xfrm rot="10800000">
            <a:off x="8460432" y="4381499"/>
            <a:ext cx="683568" cy="762001"/>
          </a:xfrm>
          <a:prstGeom prst="diagStripe">
            <a:avLst/>
          </a:prstGeom>
          <a:solidFill>
            <a:srgbClr val="009900"/>
          </a:solidFill>
          <a:ln w="12700" cap="flat" cmpd="sng" algn="ctr">
            <a:solidFill>
              <a:srgbClr val="00CC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500" kern="0">
              <a:solidFill>
                <a:prstClr val="black"/>
              </a:solidFill>
            </a:endParaRPr>
          </a:p>
        </p:txBody>
      </p:sp>
      <p:sp>
        <p:nvSpPr>
          <p:cNvPr id="8" name="Прямоугольный треугольник 7"/>
          <p:cNvSpPr/>
          <p:nvPr/>
        </p:nvSpPr>
        <p:spPr>
          <a:xfrm rot="16200000">
            <a:off x="8949446" y="4948945"/>
            <a:ext cx="209599" cy="179511"/>
          </a:xfrm>
          <a:prstGeom prst="rtTriangle">
            <a:avLst/>
          </a:prstGeom>
          <a:solidFill>
            <a:srgbClr val="038F06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0726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>
                <a:latin typeface="Arial Black" panose="020B0A04020102020204" pitchFamily="34" charset="0"/>
              </a:rPr>
              <a:t>Инвестор может выбрать один из двух вычетов по ИИС: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5902074"/>
              </p:ext>
            </p:extLst>
          </p:nvPr>
        </p:nvGraphicFramePr>
        <p:xfrm>
          <a:off x="457200" y="1167594"/>
          <a:ext cx="8229600" cy="32943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23528" y="987574"/>
            <a:ext cx="1935788" cy="394723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68580" tIns="34290" rIns="68580" bIns="34290">
            <a:spAutoFit/>
          </a:bodyPr>
          <a:lstStyle/>
          <a:p>
            <a:r>
              <a:rPr lang="ru-RU" b="1" dirty="0"/>
              <a:t>Вычет = 13% от суммы взносов, которые не превышают 400 тысяч </a:t>
            </a:r>
            <a:r>
              <a:rPr lang="ru-RU" b="1" dirty="0" smtClean="0"/>
              <a:t>рублей</a:t>
            </a:r>
          </a:p>
          <a:p>
            <a:r>
              <a:rPr lang="ru-RU" b="1" dirty="0"/>
              <a:t>Но!</a:t>
            </a:r>
          </a:p>
          <a:p>
            <a:r>
              <a:rPr lang="ru-RU" b="1" dirty="0"/>
              <a:t>не более суммы уплаченных </a:t>
            </a:r>
            <a:r>
              <a:rPr lang="ru-RU" b="1" dirty="0" smtClean="0"/>
              <a:t>налогов, т.е.</a:t>
            </a:r>
            <a:endParaRPr lang="ru-RU" b="1" dirty="0"/>
          </a:p>
          <a:p>
            <a:r>
              <a:rPr lang="ru-RU" b="1" dirty="0"/>
              <a:t>не более 52 тысяч рублей за год (13% от 400 тысяч рублей)</a:t>
            </a:r>
          </a:p>
          <a:p>
            <a:endParaRPr lang="ru-RU" b="1" dirty="0"/>
          </a:p>
        </p:txBody>
      </p:sp>
      <p:sp>
        <p:nvSpPr>
          <p:cNvPr id="6" name="Правая фигурная скобка 5"/>
          <p:cNvSpPr/>
          <p:nvPr/>
        </p:nvSpPr>
        <p:spPr>
          <a:xfrm>
            <a:off x="6732241" y="1815666"/>
            <a:ext cx="288032" cy="1836204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7212331" y="987574"/>
            <a:ext cx="1485971" cy="33932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68580" tIns="34290" rIns="68580" bIns="34290" rtlCol="0">
            <a:spAutoFit/>
          </a:bodyPr>
          <a:lstStyle/>
          <a:p>
            <a:r>
              <a:rPr lang="ru-RU" b="1" dirty="0" smtClean="0"/>
              <a:t>Инвестор освобождается от уплаты налогов по этим доходам</a:t>
            </a:r>
          </a:p>
          <a:p>
            <a:r>
              <a:rPr lang="ru-RU" b="1" dirty="0" smtClean="0"/>
              <a:t>Но! Не распространяется на налог за полученные дивиденды</a:t>
            </a:r>
            <a:endParaRPr lang="ru-RU" b="1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3098" y="1124665"/>
            <a:ext cx="1549003" cy="10405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Диагональная полоса 7"/>
          <p:cNvSpPr/>
          <p:nvPr/>
        </p:nvSpPr>
        <p:spPr>
          <a:xfrm rot="10800000">
            <a:off x="8460432" y="4381499"/>
            <a:ext cx="683568" cy="762001"/>
          </a:xfrm>
          <a:prstGeom prst="diagStripe">
            <a:avLst/>
          </a:prstGeom>
          <a:solidFill>
            <a:srgbClr val="009900"/>
          </a:solidFill>
          <a:ln w="12700" cap="flat" cmpd="sng" algn="ctr">
            <a:solidFill>
              <a:srgbClr val="00CC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500" kern="0">
              <a:solidFill>
                <a:prstClr val="black"/>
              </a:solidFill>
            </a:endParaRPr>
          </a:p>
        </p:txBody>
      </p:sp>
      <p:sp>
        <p:nvSpPr>
          <p:cNvPr id="9" name="Прямоугольный треугольник 8"/>
          <p:cNvSpPr/>
          <p:nvPr/>
        </p:nvSpPr>
        <p:spPr>
          <a:xfrm rot="16200000">
            <a:off x="8949446" y="4948945"/>
            <a:ext cx="209599" cy="179511"/>
          </a:xfrm>
          <a:prstGeom prst="rtTriangle">
            <a:avLst/>
          </a:prstGeom>
          <a:solidFill>
            <a:srgbClr val="038F06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101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400" dirty="0" smtClean="0">
                <a:latin typeface="Arial Black" panose="020B0A04020102020204" pitchFamily="34" charset="0"/>
              </a:rPr>
              <a:t>Криминальные сценарии </a:t>
            </a:r>
            <a:endParaRPr lang="ru-RU" sz="2400" dirty="0">
              <a:latin typeface="Arial Black" panose="020B0A04020102020204" pitchFamily="34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558337" y="1365928"/>
            <a:ext cx="6461935" cy="3150037"/>
          </a:xfrm>
        </p:spPr>
        <p:txBody>
          <a:bodyPr>
            <a:normAutofit fontScale="47500" lnSpcReduction="20000"/>
          </a:bodyPr>
          <a:lstStyle/>
          <a:p>
            <a:r>
              <a:rPr lang="ru-RU" sz="4800" dirty="0" smtClean="0"/>
              <a:t>Кража денег или иных активов со счетов</a:t>
            </a:r>
          </a:p>
          <a:p>
            <a:r>
              <a:rPr lang="ru-RU" sz="4800" dirty="0" smtClean="0"/>
              <a:t>Оформление займов по потерянным или украденным документам (копиям документов)</a:t>
            </a:r>
          </a:p>
          <a:p>
            <a:r>
              <a:rPr lang="ru-RU" sz="4800" dirty="0" smtClean="0"/>
              <a:t>Обман при продаже активов (например, контракты на рынке </a:t>
            </a:r>
            <a:r>
              <a:rPr lang="ru-RU" sz="4800" dirty="0" err="1" smtClean="0"/>
              <a:t>форекс</a:t>
            </a:r>
            <a:r>
              <a:rPr lang="ru-RU" sz="4800" dirty="0" smtClean="0"/>
              <a:t>, </a:t>
            </a:r>
            <a:r>
              <a:rPr lang="ru-RU" sz="4800" dirty="0" err="1" smtClean="0"/>
              <a:t>криптовалюты</a:t>
            </a:r>
            <a:r>
              <a:rPr lang="ru-RU" sz="4800" dirty="0" smtClean="0"/>
              <a:t>)</a:t>
            </a:r>
          </a:p>
          <a:p>
            <a:r>
              <a:rPr lang="ru-RU" sz="4800" dirty="0" smtClean="0"/>
              <a:t>Предоставление </a:t>
            </a:r>
            <a:r>
              <a:rPr lang="ru-RU" sz="4800" dirty="0" err="1" smtClean="0"/>
              <a:t>псевдозаймов</a:t>
            </a:r>
            <a:r>
              <a:rPr lang="ru-RU" sz="4800" dirty="0" smtClean="0"/>
              <a:t>. (Как правило, со стороны мошеннических </a:t>
            </a:r>
            <a:r>
              <a:rPr lang="ru-RU" sz="4800" dirty="0" err="1" smtClean="0"/>
              <a:t>форекс</a:t>
            </a:r>
            <a:r>
              <a:rPr lang="ru-RU" sz="4800" dirty="0" smtClean="0"/>
              <a:t>-компаний)</a:t>
            </a:r>
          </a:p>
          <a:p>
            <a:r>
              <a:rPr lang="ru-RU" sz="4800" dirty="0" smtClean="0"/>
              <a:t>Финансовые пирамиды</a:t>
            </a:r>
          </a:p>
          <a:p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67494"/>
            <a:ext cx="1871663" cy="2520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Диагональная полоса 5"/>
          <p:cNvSpPr/>
          <p:nvPr/>
        </p:nvSpPr>
        <p:spPr>
          <a:xfrm rot="10800000">
            <a:off x="8460432" y="4381499"/>
            <a:ext cx="683568" cy="762001"/>
          </a:xfrm>
          <a:prstGeom prst="diagStripe">
            <a:avLst/>
          </a:prstGeom>
          <a:solidFill>
            <a:srgbClr val="009900"/>
          </a:solidFill>
          <a:ln w="12700" cap="flat" cmpd="sng" algn="ctr">
            <a:solidFill>
              <a:srgbClr val="00CC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500" kern="0">
              <a:solidFill>
                <a:prstClr val="black"/>
              </a:solidFill>
            </a:endParaRPr>
          </a:p>
        </p:txBody>
      </p:sp>
      <p:sp>
        <p:nvSpPr>
          <p:cNvPr id="9" name="Прямоугольный треугольник 8"/>
          <p:cNvSpPr/>
          <p:nvPr/>
        </p:nvSpPr>
        <p:spPr>
          <a:xfrm rot="16200000">
            <a:off x="8949446" y="4948945"/>
            <a:ext cx="209599" cy="179511"/>
          </a:xfrm>
          <a:prstGeom prst="rtTriangle">
            <a:avLst/>
          </a:prstGeom>
          <a:solidFill>
            <a:srgbClr val="038F06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4999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51470"/>
            <a:ext cx="1577752" cy="1214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7" y="84361"/>
            <a:ext cx="5742938" cy="857250"/>
          </a:xfrm>
        </p:spPr>
        <p:txBody>
          <a:bodyPr>
            <a:normAutofit fontScale="90000"/>
          </a:bodyPr>
          <a:lstStyle/>
          <a:p>
            <a:pPr algn="l"/>
            <a:r>
              <a:rPr lang="ru-RU" sz="2700" b="1" dirty="0">
                <a:latin typeface="Arial Black" panose="020B0A04020102020204" pitchFamily="34" charset="0"/>
              </a:rPr>
              <a:t>Кража денег и иных активов со счетов</a:t>
            </a: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23528" y="1923678"/>
            <a:ext cx="4392488" cy="479822"/>
          </a:xfrm>
        </p:spPr>
        <p:txBody>
          <a:bodyPr>
            <a:noAutofit/>
          </a:bodyPr>
          <a:lstStyle/>
          <a:p>
            <a:r>
              <a:rPr lang="ru-RU" sz="2000" dirty="0" smtClean="0"/>
              <a:t>Противодействие манипулированию</a:t>
            </a:r>
            <a:endParaRPr lang="ru-RU" sz="2000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395537" y="2427734"/>
            <a:ext cx="4040188" cy="2377146"/>
          </a:xfrm>
        </p:spPr>
        <p:txBody>
          <a:bodyPr>
            <a:normAutofit fontScale="47500" lnSpcReduction="20000"/>
          </a:bodyPr>
          <a:lstStyle/>
          <a:p>
            <a:r>
              <a:rPr lang="ru-RU" sz="2500" dirty="0" smtClean="0"/>
              <a:t>Будьте готовы к неожиданным </a:t>
            </a:r>
            <a:r>
              <a:rPr lang="ru-RU" sz="2500" b="1" dirty="0" smtClean="0"/>
              <a:t>ложным</a:t>
            </a:r>
            <a:r>
              <a:rPr lang="ru-RU" sz="2500" dirty="0" smtClean="0"/>
              <a:t> сообщениям об угрозах близким людям, о взломанных счетах, о выигрышах, выплате компенсаций и пр. Цель таких сообщений – вывести вас из состояния психологического равновесия</a:t>
            </a:r>
          </a:p>
          <a:p>
            <a:r>
              <a:rPr lang="ru-RU" sz="2500" dirty="0" smtClean="0"/>
              <a:t>Перед принятием любого решения делайте паузу, используйте ее для проверки информации, обсуждения с близкими и знакомыми</a:t>
            </a:r>
          </a:p>
          <a:p>
            <a:r>
              <a:rPr lang="ru-RU" sz="2500" dirty="0" smtClean="0"/>
              <a:t>Связывайтесь с организациями, от имени которых поступают неожиданные звонки, исключительно через каналы связи, указанные на официальных сайтах</a:t>
            </a:r>
          </a:p>
          <a:p>
            <a:r>
              <a:rPr lang="ru-RU" sz="2500" dirty="0" smtClean="0"/>
              <a:t>Сообщайте в полицию, в банк обо всех попытках вас обмануть.</a:t>
            </a:r>
          </a:p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854922" y="1923678"/>
            <a:ext cx="4041775" cy="479822"/>
          </a:xfrm>
        </p:spPr>
        <p:txBody>
          <a:bodyPr>
            <a:normAutofit/>
          </a:bodyPr>
          <a:lstStyle/>
          <a:p>
            <a:r>
              <a:rPr lang="ru-RU" dirty="0" smtClean="0"/>
              <a:t>Защита мобильного банка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>
          <a:xfrm>
            <a:off x="4706690" y="2355726"/>
            <a:ext cx="4041775" cy="2584884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Не пользуйтесь ссылками, полученными с неизвестных адресов, а также в «неожиданных» посланиях от знакомых</a:t>
            </a:r>
          </a:p>
          <a:p>
            <a:r>
              <a:rPr lang="ru-RU" dirty="0" smtClean="0"/>
              <a:t>Внимательно проверять адреса сайтов</a:t>
            </a:r>
          </a:p>
          <a:p>
            <a:r>
              <a:rPr lang="ru-RU" dirty="0" smtClean="0"/>
              <a:t>Не пользуйтесь мобильным банком в общественных местах</a:t>
            </a:r>
          </a:p>
          <a:p>
            <a:r>
              <a:rPr lang="ru-RU" dirty="0" smtClean="0"/>
              <a:t>При пользовании мобильным банком закрывайте другие приложения на смартфоне</a:t>
            </a:r>
          </a:p>
          <a:p>
            <a:r>
              <a:rPr lang="ru-RU" dirty="0" smtClean="0"/>
              <a:t>Не записывайте пароли для входа в мобильный банк на том же устройстве, через какое вы в него входите</a:t>
            </a:r>
          </a:p>
          <a:p>
            <a:r>
              <a:rPr lang="ru-RU" dirty="0" smtClean="0"/>
              <a:t>Своевременно обновляйте антивирусные программы </a:t>
            </a:r>
          </a:p>
          <a:p>
            <a:endParaRPr lang="ru-RU" dirty="0" smtClean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95537" y="1131590"/>
            <a:ext cx="8352928" cy="64008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1500" b="1" dirty="0"/>
              <a:t>Основные</a:t>
            </a:r>
            <a:r>
              <a:rPr lang="en-US" sz="1500" b="1" dirty="0"/>
              <a:t> </a:t>
            </a:r>
            <a:r>
              <a:rPr lang="ru-RU" sz="1500" b="1" dirty="0"/>
              <a:t>методы «взлома» счетов: психологическое манипулирование (социальная инженерия), использование вирусов, сайтов клонов, </a:t>
            </a:r>
            <a:r>
              <a:rPr lang="en-US" sz="1500" b="1" dirty="0" err="1"/>
              <a:t>wifi</a:t>
            </a:r>
            <a:r>
              <a:rPr lang="en-US" sz="1500" b="1" dirty="0"/>
              <a:t> </a:t>
            </a:r>
            <a:r>
              <a:rPr lang="ru-RU" sz="1500" b="1" dirty="0"/>
              <a:t>для проникновения в мобильный банк</a:t>
            </a:r>
          </a:p>
        </p:txBody>
      </p:sp>
      <p:sp>
        <p:nvSpPr>
          <p:cNvPr id="10" name="Диагональная полоса 9"/>
          <p:cNvSpPr/>
          <p:nvPr/>
        </p:nvSpPr>
        <p:spPr>
          <a:xfrm rot="10800000">
            <a:off x="8460432" y="4381499"/>
            <a:ext cx="683568" cy="762001"/>
          </a:xfrm>
          <a:prstGeom prst="diagStripe">
            <a:avLst/>
          </a:prstGeom>
          <a:solidFill>
            <a:srgbClr val="009900"/>
          </a:solidFill>
          <a:ln w="12700" cap="flat" cmpd="sng" algn="ctr">
            <a:solidFill>
              <a:srgbClr val="00CC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500" kern="0">
              <a:solidFill>
                <a:prstClr val="black"/>
              </a:solidFill>
            </a:endParaRPr>
          </a:p>
        </p:txBody>
      </p:sp>
      <p:sp>
        <p:nvSpPr>
          <p:cNvPr id="11" name="Прямоугольный треугольник 10"/>
          <p:cNvSpPr/>
          <p:nvPr/>
        </p:nvSpPr>
        <p:spPr>
          <a:xfrm rot="16200000">
            <a:off x="8949446" y="4948945"/>
            <a:ext cx="209599" cy="179511"/>
          </a:xfrm>
          <a:prstGeom prst="rtTriangle">
            <a:avLst/>
          </a:prstGeom>
          <a:solidFill>
            <a:srgbClr val="038F06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5299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257175" indent="-257175" algn="l">
              <a:spcBef>
                <a:spcPct val="20000"/>
              </a:spcBef>
            </a:pPr>
            <a:r>
              <a:rPr lang="ru-RU" sz="2000" b="1" dirty="0">
                <a:solidFill>
                  <a:prstClr val="black"/>
                </a:solidFill>
                <a:latin typeface="Arial Black" panose="020B0A04020102020204" pitchFamily="34" charset="0"/>
                <a:ea typeface="+mn-ea"/>
                <a:cs typeface="+mn-cs"/>
              </a:rPr>
              <a:t>Оформление займов по потерянным или украденным </a:t>
            </a:r>
            <a:r>
              <a:rPr lang="ru-RU" sz="2000" b="1" dirty="0" smtClean="0">
                <a:solidFill>
                  <a:prstClr val="black"/>
                </a:solidFill>
                <a:latin typeface="Arial Black" panose="020B0A04020102020204" pitchFamily="34" charset="0"/>
                <a:ea typeface="+mn-ea"/>
                <a:cs typeface="+mn-cs"/>
              </a:rPr>
              <a:t>документам, персональным данным</a:t>
            </a:r>
            <a:endParaRPr lang="ru-RU" sz="2000" b="1" dirty="0">
              <a:latin typeface="Arial Black" panose="020B0A04020102020204" pitchFamily="34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611560" y="1203598"/>
            <a:ext cx="5968193" cy="3114631"/>
          </a:xfrm>
        </p:spPr>
        <p:txBody>
          <a:bodyPr>
            <a:normAutofit/>
          </a:bodyPr>
          <a:lstStyle/>
          <a:p>
            <a:r>
              <a:rPr lang="ru-RU" sz="2100" dirty="0"/>
              <a:t>Никогда не пересылайте сканы, фотографии своих документов малоизвестным вам людям, организациям</a:t>
            </a:r>
          </a:p>
          <a:p>
            <a:r>
              <a:rPr lang="ru-RU" sz="2100" dirty="0"/>
              <a:t>Если вы, ваши родственники, знакомые направили копии, фотографии своих документов недобросовестным людям, организациям, сообщите об этом в полицию</a:t>
            </a:r>
          </a:p>
          <a:p>
            <a:r>
              <a:rPr lang="ru-RU" sz="2100" dirty="0"/>
              <a:t>Проверяйте свою кредитную историю (2 раза в год это можно сделать бесплатно) </a:t>
            </a:r>
          </a:p>
          <a:p>
            <a:endParaRPr lang="ru-RU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1812" y="1955721"/>
            <a:ext cx="1937147" cy="1483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Диагональная полоса 4"/>
          <p:cNvSpPr/>
          <p:nvPr/>
        </p:nvSpPr>
        <p:spPr>
          <a:xfrm rot="10800000">
            <a:off x="8460432" y="4381499"/>
            <a:ext cx="683568" cy="762001"/>
          </a:xfrm>
          <a:prstGeom prst="diagStripe">
            <a:avLst/>
          </a:prstGeom>
          <a:solidFill>
            <a:srgbClr val="009900"/>
          </a:solidFill>
          <a:ln w="12700" cap="flat" cmpd="sng" algn="ctr">
            <a:solidFill>
              <a:srgbClr val="00CC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500" kern="0">
              <a:solidFill>
                <a:prstClr val="black"/>
              </a:solidFill>
            </a:endParaRPr>
          </a:p>
        </p:txBody>
      </p:sp>
      <p:sp>
        <p:nvSpPr>
          <p:cNvPr id="6" name="Прямоугольный треугольник 5"/>
          <p:cNvSpPr/>
          <p:nvPr/>
        </p:nvSpPr>
        <p:spPr>
          <a:xfrm rot="16200000">
            <a:off x="8949446" y="4948945"/>
            <a:ext cx="209599" cy="179511"/>
          </a:xfrm>
          <a:prstGeom prst="rtTriangle">
            <a:avLst/>
          </a:prstGeom>
          <a:solidFill>
            <a:srgbClr val="038F06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0674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9964" y="273844"/>
            <a:ext cx="6985226" cy="536813"/>
          </a:xfrm>
        </p:spPr>
        <p:txBody>
          <a:bodyPr>
            <a:noAutofit/>
          </a:bodyPr>
          <a:lstStyle/>
          <a:p>
            <a:pPr marL="257175" indent="-257175">
              <a:spcBef>
                <a:spcPct val="20000"/>
              </a:spcBef>
            </a:pPr>
            <a:r>
              <a:rPr lang="ru-RU" sz="2000" dirty="0">
                <a:solidFill>
                  <a:prstClr val="black"/>
                </a:solidFill>
                <a:latin typeface="Arial Black" panose="020B0A04020102020204" pitchFamily="34" charset="0"/>
                <a:ea typeface="+mn-ea"/>
                <a:cs typeface="+mn-cs"/>
              </a:rPr>
              <a:t>Обман при </a:t>
            </a:r>
            <a:r>
              <a:rPr lang="ru-RU" sz="2000" dirty="0" smtClean="0">
                <a:solidFill>
                  <a:prstClr val="black"/>
                </a:solidFill>
                <a:latin typeface="Arial Black" panose="020B0A04020102020204" pitchFamily="34" charset="0"/>
                <a:ea typeface="+mn-ea"/>
                <a:cs typeface="+mn-cs"/>
              </a:rPr>
              <a:t>продаже/покупке активов </a:t>
            </a:r>
            <a:r>
              <a:rPr lang="ru-RU" sz="2000" dirty="0">
                <a:solidFill>
                  <a:prstClr val="black"/>
                </a:solidFill>
                <a:latin typeface="Arial Black" panose="020B0A04020102020204" pitchFamily="34" charset="0"/>
                <a:ea typeface="+mn-ea"/>
                <a:cs typeface="+mn-cs"/>
              </a:rPr>
              <a:t>на рынке </a:t>
            </a:r>
            <a:r>
              <a:rPr lang="ru-RU" sz="2000" dirty="0" err="1">
                <a:solidFill>
                  <a:prstClr val="black"/>
                </a:solidFill>
                <a:latin typeface="Arial Black" panose="020B0A04020102020204" pitchFamily="34" charset="0"/>
                <a:ea typeface="+mn-ea"/>
                <a:cs typeface="+mn-cs"/>
              </a:rPr>
              <a:t>форекс</a:t>
            </a:r>
            <a:r>
              <a:rPr lang="ru-RU" sz="2000" dirty="0">
                <a:solidFill>
                  <a:prstClr val="black"/>
                </a:solidFill>
                <a:latin typeface="Arial Black" panose="020B0A04020102020204" pitchFamily="34" charset="0"/>
                <a:ea typeface="+mn-ea"/>
                <a:cs typeface="+mn-cs"/>
              </a:rPr>
              <a:t>, </a:t>
            </a:r>
            <a:r>
              <a:rPr lang="ru-RU" sz="2000" dirty="0" err="1" smtClean="0">
                <a:solidFill>
                  <a:prstClr val="black"/>
                </a:solidFill>
                <a:latin typeface="Arial Black" panose="020B0A04020102020204" pitchFamily="34" charset="0"/>
                <a:ea typeface="+mn-ea"/>
                <a:cs typeface="+mn-cs"/>
              </a:rPr>
              <a:t>криптовалюты</a:t>
            </a:r>
            <a:endParaRPr lang="ru-RU" sz="2000" dirty="0"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468800"/>
            <a:ext cx="8424935" cy="2806021"/>
          </a:xfrm>
        </p:spPr>
        <p:txBody>
          <a:bodyPr>
            <a:noAutofit/>
          </a:bodyPr>
          <a:lstStyle/>
          <a:p>
            <a:r>
              <a:rPr lang="ru-RU" sz="1600" dirty="0" smtClean="0"/>
              <a:t>Пользуйтесь услугами только лицензированных в РФ финансовых институтов.</a:t>
            </a:r>
          </a:p>
          <a:p>
            <a:r>
              <a:rPr lang="ru-RU" sz="1600" dirty="0" smtClean="0"/>
              <a:t>Если вы решите заключить договор с иностранной финансовой организацией, обязательно проверьте наличие у нее лицензии на финансовую деятельность регулятора той страны, где эта организация зарегистрирована</a:t>
            </a:r>
          </a:p>
          <a:p>
            <a:r>
              <a:rPr lang="ru-RU" sz="1600" dirty="0" smtClean="0"/>
              <a:t>Не пользуйтесь услугами фирм-посредников, обещающих подключить вас к торговым платформам известных брокеров. Делайте это самостоятельно</a:t>
            </a:r>
          </a:p>
          <a:p>
            <a:r>
              <a:rPr lang="ru-RU" sz="1600" dirty="0" smtClean="0"/>
              <a:t>Ни в коем случае не имейте дело с «представителями» брокерских платформ, которые предлагают вам перевести деньги на счета (карты) физических лиц или неизвестных фирм-посредников. </a:t>
            </a:r>
          </a:p>
          <a:p>
            <a:r>
              <a:rPr lang="ru-RU" sz="1600" dirty="0" smtClean="0"/>
              <a:t>Внимание! Абсолютное большинство компаний, которые предлагаются российскими посредниками в качестве брокеров на рынках </a:t>
            </a:r>
            <a:r>
              <a:rPr lang="ru-RU" sz="1600" dirty="0" err="1" smtClean="0"/>
              <a:t>форекс</a:t>
            </a:r>
            <a:r>
              <a:rPr lang="ru-RU" sz="1600" dirty="0" smtClean="0"/>
              <a:t>, бинарных опционов в лучшем случае имеют регистрацию в качестве юридического лица. Но они не имеют прав и возможностей работать на финансовых рынках ни в одной стране.</a:t>
            </a:r>
            <a:endParaRPr lang="ru-RU" sz="1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4074" y="197808"/>
            <a:ext cx="1242138" cy="9147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Диагональная полоса 5"/>
          <p:cNvSpPr/>
          <p:nvPr/>
        </p:nvSpPr>
        <p:spPr>
          <a:xfrm rot="10800000">
            <a:off x="8460432" y="4381499"/>
            <a:ext cx="683568" cy="762001"/>
          </a:xfrm>
          <a:prstGeom prst="diagStripe">
            <a:avLst/>
          </a:prstGeom>
          <a:solidFill>
            <a:srgbClr val="009900"/>
          </a:solidFill>
          <a:ln w="12700" cap="flat" cmpd="sng" algn="ctr">
            <a:solidFill>
              <a:srgbClr val="00CC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500" kern="0">
              <a:solidFill>
                <a:prstClr val="black"/>
              </a:solidFill>
            </a:endParaRPr>
          </a:p>
        </p:txBody>
      </p:sp>
      <p:sp>
        <p:nvSpPr>
          <p:cNvPr id="7" name="Прямоугольный треугольник 6"/>
          <p:cNvSpPr/>
          <p:nvPr/>
        </p:nvSpPr>
        <p:spPr>
          <a:xfrm rot="16200000">
            <a:off x="8949446" y="4948945"/>
            <a:ext cx="209599" cy="179511"/>
          </a:xfrm>
          <a:prstGeom prst="rtTriangle">
            <a:avLst/>
          </a:prstGeom>
          <a:solidFill>
            <a:srgbClr val="038F06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3049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2626" y="163429"/>
            <a:ext cx="7886700" cy="743423"/>
          </a:xfrm>
        </p:spPr>
        <p:txBody>
          <a:bodyPr>
            <a:normAutofit/>
          </a:bodyPr>
          <a:lstStyle/>
          <a:p>
            <a:pPr algn="l"/>
            <a:r>
              <a:rPr lang="ru-RU" sz="2700" b="1" dirty="0">
                <a:latin typeface="Arial Black" panose="020B0A04020102020204" pitchFamily="34" charset="0"/>
              </a:rPr>
              <a:t>Финансовые пирамиды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467544" y="897565"/>
            <a:ext cx="4040188" cy="479822"/>
          </a:xfrm>
        </p:spPr>
        <p:txBody>
          <a:bodyPr/>
          <a:lstStyle/>
          <a:p>
            <a:r>
              <a:rPr lang="ru-RU" dirty="0" smtClean="0"/>
              <a:t>Википедия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467544" y="1329612"/>
            <a:ext cx="4040188" cy="2122248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r>
              <a:rPr lang="ru-RU" dirty="0"/>
              <a:t>«ФИНАНСОВАЯ ПИРАМИДА (инвестиционная пирамида)- система обеспечения дохода членам структуры за счёт постоянного привлечения денежных средств новых участников: доход первым участникам пирамиды выплачивается за счёт средств последующих» 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4644011" y="843559"/>
            <a:ext cx="4041775" cy="479822"/>
          </a:xfrm>
        </p:spPr>
        <p:txBody>
          <a:bodyPr>
            <a:normAutofit/>
          </a:bodyPr>
          <a:lstStyle/>
          <a:p>
            <a:r>
              <a:rPr lang="ru-RU" dirty="0" smtClean="0"/>
              <a:t>УК РФ и КоАП РФ </a:t>
            </a:r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sz="quarter" idx="4"/>
          </p:nvPr>
        </p:nvSpPr>
        <p:spPr>
          <a:xfrm>
            <a:off x="4644011" y="1329612"/>
            <a:ext cx="4041775" cy="248800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r>
              <a:rPr lang="ru-RU" dirty="0"/>
              <a:t>Организация деятельности по привлечению денежных средств, при которой выплата дохода лицам, чьи денежные средства привлечены ранее, осуществляются за счет привлеченных денежных средств иных лиц при отсутствии инвестиционной и (или) иной законной предпринимательской деятельности, связанной с использованием привлеченных денежных средств, в объеме, сопоставимом с объемом привлеченных денежных средств.</a:t>
            </a:r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39552" y="3583046"/>
            <a:ext cx="3816424" cy="90024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ru-RU" b="1" dirty="0" smtClean="0"/>
              <a:t>В 2019 году обнаружено 317 финансовых пирамид (ЦБ РФ) + 210 мошеннических </a:t>
            </a:r>
            <a:r>
              <a:rPr lang="ru-RU" b="1" dirty="0" err="1" smtClean="0"/>
              <a:t>форекс</a:t>
            </a:r>
            <a:r>
              <a:rPr lang="ru-RU" b="1" dirty="0" smtClean="0"/>
              <a:t>-кухонь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688581" y="3929296"/>
            <a:ext cx="3744417" cy="90024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ru-RU" b="1" dirty="0" smtClean="0"/>
              <a:t>Наказание до 6 лет лишения свободы и 1.5 миллиона рублей штрафа</a:t>
            </a:r>
            <a:endParaRPr lang="ru-RU" b="1" dirty="0"/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7158" y="195086"/>
            <a:ext cx="1015880" cy="680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Диагональная полоса 11"/>
          <p:cNvSpPr/>
          <p:nvPr/>
        </p:nvSpPr>
        <p:spPr>
          <a:xfrm rot="10800000">
            <a:off x="8460432" y="4381499"/>
            <a:ext cx="683568" cy="762001"/>
          </a:xfrm>
          <a:prstGeom prst="diagStripe">
            <a:avLst/>
          </a:prstGeom>
          <a:solidFill>
            <a:srgbClr val="009900"/>
          </a:solidFill>
          <a:ln w="12700" cap="flat" cmpd="sng" algn="ctr">
            <a:solidFill>
              <a:srgbClr val="00CC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500" kern="0">
              <a:solidFill>
                <a:prstClr val="black"/>
              </a:solidFill>
            </a:endParaRPr>
          </a:p>
        </p:txBody>
      </p:sp>
      <p:sp>
        <p:nvSpPr>
          <p:cNvPr id="13" name="Прямоугольный треугольник 12"/>
          <p:cNvSpPr/>
          <p:nvPr/>
        </p:nvSpPr>
        <p:spPr>
          <a:xfrm rot="16200000">
            <a:off x="8949446" y="4948945"/>
            <a:ext cx="209599" cy="179511"/>
          </a:xfrm>
          <a:prstGeom prst="rtTriangle">
            <a:avLst/>
          </a:prstGeom>
          <a:solidFill>
            <a:srgbClr val="038F06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4050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33594"/>
            <a:ext cx="6624766" cy="994172"/>
          </a:xfrm>
        </p:spPr>
        <p:txBody>
          <a:bodyPr>
            <a:normAutofit/>
          </a:bodyPr>
          <a:lstStyle/>
          <a:p>
            <a:pPr algn="l"/>
            <a:r>
              <a:rPr lang="ru-RU" sz="2000" dirty="0">
                <a:latin typeface="Arial Black" panose="020B0A04020102020204" pitchFamily="34" charset="0"/>
              </a:rPr>
              <a:t>Финансовую пирамиду лучше всего представить в виде бассейна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1003" y="1347614"/>
            <a:ext cx="3325513" cy="1883627"/>
          </a:xfrm>
        </p:spPr>
        <p:txBody>
          <a:bodyPr>
            <a:normAutofit/>
          </a:bodyPr>
          <a:lstStyle/>
          <a:p>
            <a:r>
              <a:rPr lang="ru-RU" sz="1800" dirty="0"/>
              <a:t>Пока </a:t>
            </a:r>
            <a:r>
              <a:rPr lang="en-US" sz="1800" b="1" u="sng" dirty="0"/>
              <a:t>X&gt;Y </a:t>
            </a:r>
            <a:r>
              <a:rPr lang="ru-RU" sz="1800" dirty="0"/>
              <a:t>финансовая пирамида живет и богатеет.</a:t>
            </a:r>
          </a:p>
          <a:p>
            <a:r>
              <a:rPr lang="ru-RU" sz="1800" dirty="0"/>
              <a:t>Как только </a:t>
            </a:r>
            <a:r>
              <a:rPr lang="en-US" sz="1800" b="1" u="sng" dirty="0"/>
              <a:t>X&lt;Y</a:t>
            </a:r>
            <a:r>
              <a:rPr lang="ru-RU" sz="1800" dirty="0"/>
              <a:t> или эти параметры равны пирамида закрывается и бассейн моментально опустошается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480" y="1127766"/>
            <a:ext cx="5063722" cy="31507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sp>
        <p:nvSpPr>
          <p:cNvPr id="4" name="Скругленный прямоугольник 3"/>
          <p:cNvSpPr/>
          <p:nvPr/>
        </p:nvSpPr>
        <p:spPr>
          <a:xfrm>
            <a:off x="268594" y="3363838"/>
            <a:ext cx="3200400" cy="1173893"/>
          </a:xfrm>
          <a:prstGeom prst="roundRect">
            <a:avLst/>
          </a:prstGeom>
          <a:solidFill>
            <a:srgbClr val="8A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b="1" dirty="0"/>
              <a:t>Величину </a:t>
            </a:r>
            <a:r>
              <a:rPr lang="en-US" b="1" dirty="0"/>
              <a:t>X </a:t>
            </a:r>
            <a:r>
              <a:rPr lang="ru-RU" b="1" dirty="0"/>
              <a:t>и </a:t>
            </a:r>
            <a:r>
              <a:rPr lang="en-US" b="1" dirty="0"/>
              <a:t>Y</a:t>
            </a:r>
            <a:r>
              <a:rPr lang="ru-RU" b="1" dirty="0"/>
              <a:t> знает только организатор пирамиды. И только он знает момент закрытия пирамиды!</a:t>
            </a:r>
          </a:p>
        </p:txBody>
      </p:sp>
      <p:sp>
        <p:nvSpPr>
          <p:cNvPr id="6" name="Диагональная полоса 5"/>
          <p:cNvSpPr/>
          <p:nvPr/>
        </p:nvSpPr>
        <p:spPr>
          <a:xfrm rot="10800000">
            <a:off x="8460432" y="4381499"/>
            <a:ext cx="683568" cy="762001"/>
          </a:xfrm>
          <a:prstGeom prst="diagStripe">
            <a:avLst/>
          </a:prstGeom>
          <a:solidFill>
            <a:srgbClr val="009900"/>
          </a:solidFill>
          <a:ln w="12700" cap="flat" cmpd="sng" algn="ctr">
            <a:solidFill>
              <a:srgbClr val="00CC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500" kern="0">
              <a:solidFill>
                <a:prstClr val="black"/>
              </a:solidFill>
            </a:endParaRPr>
          </a:p>
        </p:txBody>
      </p:sp>
      <p:sp>
        <p:nvSpPr>
          <p:cNvPr id="7" name="Прямоугольный треугольник 6"/>
          <p:cNvSpPr/>
          <p:nvPr/>
        </p:nvSpPr>
        <p:spPr>
          <a:xfrm rot="16200000">
            <a:off x="8949446" y="4948945"/>
            <a:ext cx="209599" cy="179511"/>
          </a:xfrm>
          <a:prstGeom prst="rtTriangle">
            <a:avLst/>
          </a:prstGeom>
          <a:solidFill>
            <a:srgbClr val="038F06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3613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460" y="267667"/>
            <a:ext cx="7886700" cy="994172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Arial Black" panose="020B0A04020102020204" pitchFamily="34" charset="0"/>
              </a:rPr>
              <a:t>Почему эффективна </a:t>
            </a:r>
            <a:r>
              <a:rPr lang="ru-RU" sz="2400" dirty="0" err="1">
                <a:latin typeface="Arial Black" panose="020B0A04020102020204" pitchFamily="34" charset="0"/>
              </a:rPr>
              <a:t>криптолегенда</a:t>
            </a:r>
            <a:r>
              <a:rPr lang="ru-RU" sz="2400" dirty="0">
                <a:latin typeface="Arial Black" panose="020B0A04020102020204" pitchFamily="34" charset="0"/>
              </a:rPr>
              <a:t>?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459" y="1343402"/>
            <a:ext cx="4108622" cy="273908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graphicFrame>
        <p:nvGraphicFramePr>
          <p:cNvPr id="4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3317453"/>
              </p:ext>
            </p:extLst>
          </p:nvPr>
        </p:nvGraphicFramePr>
        <p:xfrm>
          <a:off x="4499992" y="1131590"/>
          <a:ext cx="4219037" cy="3027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Диагональная полоса 4"/>
          <p:cNvSpPr/>
          <p:nvPr/>
        </p:nvSpPr>
        <p:spPr>
          <a:xfrm rot="10800000">
            <a:off x="8460432" y="4381499"/>
            <a:ext cx="683568" cy="762001"/>
          </a:xfrm>
          <a:prstGeom prst="diagStripe">
            <a:avLst/>
          </a:prstGeom>
          <a:solidFill>
            <a:srgbClr val="009900"/>
          </a:solidFill>
          <a:ln w="12700" cap="flat" cmpd="sng" algn="ctr">
            <a:solidFill>
              <a:srgbClr val="00CC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500" kern="0">
              <a:solidFill>
                <a:prstClr val="black"/>
              </a:solidFill>
            </a:endParaRPr>
          </a:p>
        </p:txBody>
      </p:sp>
      <p:sp>
        <p:nvSpPr>
          <p:cNvPr id="6" name="Прямоугольный треугольник 5"/>
          <p:cNvSpPr/>
          <p:nvPr/>
        </p:nvSpPr>
        <p:spPr>
          <a:xfrm rot="16200000">
            <a:off x="8949446" y="4948945"/>
            <a:ext cx="209599" cy="179511"/>
          </a:xfrm>
          <a:prstGeom prst="rtTriangle">
            <a:avLst/>
          </a:prstGeom>
          <a:solidFill>
            <a:srgbClr val="038F06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9208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5513" y="125260"/>
            <a:ext cx="6456759" cy="766283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>
                <a:latin typeface="Arial Black" panose="020B0A04020102020204" pitchFamily="34" charset="0"/>
              </a:rPr>
              <a:t>Размещая денежные средства, мы должны оценить риски:</a:t>
            </a:r>
            <a:endParaRPr lang="ru-RU" sz="2400" dirty="0"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23528" y="987574"/>
            <a:ext cx="6408712" cy="3776448"/>
          </a:xfrm>
          <a:blipFill dpi="0" rotWithShape="1">
            <a:blip r:embed="rId2">
              <a:alphaModFix amt="27000"/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/>
          <a:p>
            <a:r>
              <a:rPr lang="ru-RU" b="1" dirty="0" smtClean="0"/>
              <a:t>Полной или частичной потери вложенных средств</a:t>
            </a:r>
          </a:p>
          <a:p>
            <a:r>
              <a:rPr lang="ru-RU" b="1" dirty="0" smtClean="0"/>
              <a:t>Неполучения или неполного получения запланированного дохода</a:t>
            </a:r>
          </a:p>
          <a:p>
            <a:r>
              <a:rPr lang="ru-RU" b="1" dirty="0" smtClean="0"/>
              <a:t>Задержки возврата денег</a:t>
            </a:r>
          </a:p>
          <a:p>
            <a:r>
              <a:rPr lang="ru-RU" b="1" dirty="0" smtClean="0"/>
              <a:t>Обесценивания актива</a:t>
            </a:r>
          </a:p>
          <a:p>
            <a:r>
              <a:rPr lang="ru-RU" b="1" dirty="0" err="1" smtClean="0"/>
              <a:t>Неликвидности</a:t>
            </a:r>
            <a:r>
              <a:rPr lang="ru-RU" b="1" dirty="0" smtClean="0"/>
              <a:t> актива (вроде он есть, а получить за него деньги нельзя или очень сложно)</a:t>
            </a:r>
          </a:p>
          <a:p>
            <a:endParaRPr lang="ru-RU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5247" y="699542"/>
            <a:ext cx="2146796" cy="26642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Диагональная полоса 10"/>
          <p:cNvSpPr/>
          <p:nvPr/>
        </p:nvSpPr>
        <p:spPr>
          <a:xfrm rot="10800000">
            <a:off x="8460432" y="4381499"/>
            <a:ext cx="683568" cy="762001"/>
          </a:xfrm>
          <a:prstGeom prst="diagStripe">
            <a:avLst/>
          </a:prstGeom>
          <a:solidFill>
            <a:srgbClr val="009900"/>
          </a:solidFill>
          <a:ln w="12700" cap="flat" cmpd="sng" algn="ctr">
            <a:solidFill>
              <a:srgbClr val="00CC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500" kern="0">
              <a:solidFill>
                <a:prstClr val="black"/>
              </a:solidFill>
            </a:endParaRPr>
          </a:p>
        </p:txBody>
      </p:sp>
      <p:sp>
        <p:nvSpPr>
          <p:cNvPr id="12" name="Прямоугольный треугольник 11"/>
          <p:cNvSpPr/>
          <p:nvPr/>
        </p:nvSpPr>
        <p:spPr>
          <a:xfrm rot="16200000">
            <a:off x="8949446" y="4948945"/>
            <a:ext cx="209599" cy="179511"/>
          </a:xfrm>
          <a:prstGeom prst="rtTriangle">
            <a:avLst/>
          </a:prstGeom>
          <a:solidFill>
            <a:srgbClr val="038F06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9063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390" y="273844"/>
            <a:ext cx="6233984" cy="994172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>
                <a:latin typeface="Arial Black" panose="020B0A04020102020204" pitchFamily="34" charset="0"/>
              </a:rPr>
              <a:t>Что на самом деле?</a:t>
            </a:r>
            <a:endParaRPr lang="ru-RU" sz="2400" dirty="0">
              <a:latin typeface="Arial Black" panose="020B0A04020102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29746" y="1347614"/>
            <a:ext cx="5542973" cy="3312367"/>
          </a:xfrm>
          <a:prstGeom prst="roundRect">
            <a:avLst/>
          </a:prstGeom>
          <a:solidFill>
            <a:srgbClr val="28321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sz="2200" b="1" dirty="0"/>
              <a:t>В реальности проекты по выпуску </a:t>
            </a:r>
            <a:r>
              <a:rPr lang="ru-RU" sz="2200" b="1" dirty="0" err="1"/>
              <a:t>криптовалют</a:t>
            </a:r>
            <a:r>
              <a:rPr lang="ru-RU" sz="2200" b="1" dirty="0"/>
              <a:t>  редко реализуются (дорого </a:t>
            </a:r>
            <a:r>
              <a:rPr lang="ru-RU" sz="2200" b="1" dirty="0" smtClean="0"/>
              <a:t>и </a:t>
            </a:r>
            <a:r>
              <a:rPr lang="ru-RU" sz="2200" b="1" dirty="0"/>
              <a:t>в большинстве случаев не нужно для мошеннической схемы)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sz="2200" b="1" dirty="0"/>
              <a:t>Практически никогда </a:t>
            </a:r>
            <a:r>
              <a:rPr lang="ru-RU" sz="2200" b="1" dirty="0" err="1"/>
              <a:t>криптовалюта</a:t>
            </a:r>
            <a:r>
              <a:rPr lang="ru-RU" sz="2200" b="1" dirty="0"/>
              <a:t> не используется как средство сбора и накопления собранных средств </a:t>
            </a:r>
            <a:r>
              <a:rPr lang="ru-RU" sz="2200" b="1" dirty="0" smtClean="0"/>
              <a:t>(мошенникам нужны </a:t>
            </a:r>
            <a:r>
              <a:rPr lang="ru-RU" sz="2200" b="1" dirty="0"/>
              <a:t>обычные деньги)</a:t>
            </a:r>
          </a:p>
        </p:txBody>
      </p:sp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108628"/>
            <a:ext cx="3187802" cy="1790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94175"/>
            <a:ext cx="1326543" cy="104424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Выноска-облако 4"/>
          <p:cNvSpPr/>
          <p:nvPr/>
        </p:nvSpPr>
        <p:spPr>
          <a:xfrm>
            <a:off x="6704724" y="140396"/>
            <a:ext cx="1662825" cy="707558"/>
          </a:xfrm>
          <a:prstGeom prst="cloudCallout">
            <a:avLst>
              <a:gd name="adj1" fmla="val -93080"/>
              <a:gd name="adj2" fmla="val 10722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А биток, то фальшивый!</a:t>
            </a:r>
          </a:p>
        </p:txBody>
      </p:sp>
      <p:sp>
        <p:nvSpPr>
          <p:cNvPr id="8" name="Диагональная полоса 7"/>
          <p:cNvSpPr/>
          <p:nvPr/>
        </p:nvSpPr>
        <p:spPr>
          <a:xfrm rot="10800000">
            <a:off x="8460432" y="4381499"/>
            <a:ext cx="683568" cy="762001"/>
          </a:xfrm>
          <a:prstGeom prst="diagStripe">
            <a:avLst/>
          </a:prstGeom>
          <a:solidFill>
            <a:srgbClr val="009900"/>
          </a:solidFill>
          <a:ln w="12700" cap="flat" cmpd="sng" algn="ctr">
            <a:solidFill>
              <a:srgbClr val="00CC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500" kern="0">
              <a:solidFill>
                <a:prstClr val="black"/>
              </a:solidFill>
            </a:endParaRPr>
          </a:p>
        </p:txBody>
      </p:sp>
      <p:sp>
        <p:nvSpPr>
          <p:cNvPr id="9" name="Прямоугольный треугольник 8"/>
          <p:cNvSpPr/>
          <p:nvPr/>
        </p:nvSpPr>
        <p:spPr>
          <a:xfrm rot="16200000">
            <a:off x="8949446" y="4948945"/>
            <a:ext cx="209599" cy="179511"/>
          </a:xfrm>
          <a:prstGeom prst="rtTriangle">
            <a:avLst/>
          </a:prstGeom>
          <a:solidFill>
            <a:srgbClr val="038F06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2848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400" dirty="0" smtClean="0">
                <a:latin typeface="Arial Black" panose="020B0A04020102020204" pitchFamily="34" charset="0"/>
              </a:rPr>
              <a:t>Что делать, если финансовая компания не отдает деньги</a:t>
            </a:r>
            <a:endParaRPr lang="ru-RU" sz="2400" dirty="0">
              <a:latin typeface="Arial Black" panose="020B0A04020102020204" pitchFamily="34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629504208"/>
              </p:ext>
            </p:extLst>
          </p:nvPr>
        </p:nvGraphicFramePr>
        <p:xfrm>
          <a:off x="395536" y="1435682"/>
          <a:ext cx="7776864" cy="304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Диагональная полоса 6"/>
          <p:cNvSpPr/>
          <p:nvPr/>
        </p:nvSpPr>
        <p:spPr>
          <a:xfrm rot="10800000">
            <a:off x="8460432" y="4381499"/>
            <a:ext cx="683568" cy="762001"/>
          </a:xfrm>
          <a:prstGeom prst="diagStripe">
            <a:avLst/>
          </a:prstGeom>
          <a:solidFill>
            <a:srgbClr val="009900"/>
          </a:solidFill>
          <a:ln w="12700" cap="flat" cmpd="sng" algn="ctr">
            <a:solidFill>
              <a:srgbClr val="00CC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500" kern="0">
              <a:solidFill>
                <a:prstClr val="black"/>
              </a:solidFill>
            </a:endParaRPr>
          </a:p>
        </p:txBody>
      </p:sp>
      <p:sp>
        <p:nvSpPr>
          <p:cNvPr id="8" name="Прямоугольный треугольник 7"/>
          <p:cNvSpPr/>
          <p:nvPr/>
        </p:nvSpPr>
        <p:spPr>
          <a:xfrm rot="16200000">
            <a:off x="8949446" y="4948945"/>
            <a:ext cx="209599" cy="179511"/>
          </a:xfrm>
          <a:prstGeom prst="rtTriangle">
            <a:avLst/>
          </a:prstGeom>
          <a:solidFill>
            <a:srgbClr val="038F06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5045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96952" y="368753"/>
            <a:ext cx="5476431" cy="2657095"/>
          </a:xfrm>
          <a:blipFill dpi="0" rotWithShape="1">
            <a:blip r:embed="rId2">
              <a:alphaModFix amt="26000"/>
            </a:blip>
            <a:srcRect/>
            <a:stretch>
              <a:fillRect/>
            </a:stretch>
          </a:blipFill>
        </p:spPr>
        <p:txBody>
          <a:bodyPr>
            <a:noAutofit/>
          </a:bodyPr>
          <a:lstStyle/>
          <a:p>
            <a:r>
              <a:rPr lang="ru-RU" sz="3240" dirty="0">
                <a:latin typeface="Arial Black" panose="020B0A04020102020204" pitchFamily="34" charset="0"/>
              </a:rPr>
              <a:t> Проект</a:t>
            </a:r>
            <a:br>
              <a:rPr lang="ru-RU" sz="3240" dirty="0">
                <a:latin typeface="Arial Black" panose="020B0A04020102020204" pitchFamily="34" charset="0"/>
              </a:rPr>
            </a:br>
            <a:r>
              <a:rPr lang="ru-RU" sz="3240" dirty="0">
                <a:latin typeface="Arial Black" panose="020B0A04020102020204" pitchFamily="34" charset="0"/>
              </a:rPr>
              <a:t/>
            </a:r>
            <a:br>
              <a:rPr lang="ru-RU" sz="3240" dirty="0">
                <a:latin typeface="Arial Black" panose="020B0A04020102020204" pitchFamily="34" charset="0"/>
              </a:rPr>
            </a:br>
            <a:r>
              <a:rPr lang="ru-RU" sz="3240" dirty="0">
                <a:latin typeface="Arial Black" panose="020B0A04020102020204" pitchFamily="34" charset="0"/>
              </a:rPr>
              <a:t>«Музей </a:t>
            </a:r>
            <a:r>
              <a:rPr lang="ru-RU" sz="3240" dirty="0" err="1">
                <a:latin typeface="Arial Black" panose="020B0A04020102020204" pitchFamily="34" charset="0"/>
              </a:rPr>
              <a:t>СтопПирамида</a:t>
            </a:r>
            <a:r>
              <a:rPr lang="ru-RU" sz="3240" dirty="0">
                <a:latin typeface="Arial Black" panose="020B0A04020102020204" pitchFamily="34" charset="0"/>
              </a:rPr>
              <a:t>»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184" y="3155015"/>
            <a:ext cx="7560199" cy="1490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604" y="3439940"/>
            <a:ext cx="1231337" cy="921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 descr="https://sprintinvest.ru/wp-content/uploads/2012/05/piramida-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685" y="3420989"/>
            <a:ext cx="1440180" cy="96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8980" y="3426276"/>
            <a:ext cx="1428605" cy="954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688" y="3408236"/>
            <a:ext cx="1428179" cy="984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4530" y="3413348"/>
            <a:ext cx="1358531" cy="973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878211" y="4667795"/>
            <a:ext cx="3396764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160" dirty="0">
                <a:solidFill>
                  <a:srgbClr val="0070C0"/>
                </a:solidFill>
              </a:rPr>
              <a:t>https://museum.fedfond.ru/</a:t>
            </a:r>
            <a:endParaRPr lang="ru-RU" sz="2160" dirty="0">
              <a:solidFill>
                <a:srgbClr val="0070C0"/>
              </a:solidFill>
            </a:endParaRPr>
          </a:p>
        </p:txBody>
      </p:sp>
      <p:pic>
        <p:nvPicPr>
          <p:cNvPr id="5" name="Picture 2" descr="http://qrcoder.ru/code/?https%3A%2F%2Fmuseum.fedfond.ru%2F&amp;4&amp;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83518"/>
            <a:ext cx="2041803" cy="204180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Диагональная полоса 12"/>
          <p:cNvSpPr/>
          <p:nvPr/>
        </p:nvSpPr>
        <p:spPr>
          <a:xfrm rot="10800000">
            <a:off x="8458200" y="4457700"/>
            <a:ext cx="685800" cy="685800"/>
          </a:xfrm>
          <a:prstGeom prst="diagStripe">
            <a:avLst/>
          </a:prstGeom>
          <a:solidFill>
            <a:srgbClr val="009900"/>
          </a:solidFill>
          <a:ln w="12700" cap="flat" cmpd="sng" algn="ctr">
            <a:solidFill>
              <a:srgbClr val="00CC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350" kern="0">
              <a:solidFill>
                <a:prstClr val="black"/>
              </a:solidFill>
            </a:endParaRPr>
          </a:p>
        </p:txBody>
      </p:sp>
      <p:sp>
        <p:nvSpPr>
          <p:cNvPr id="14" name="Прямоугольный треугольник 13"/>
          <p:cNvSpPr/>
          <p:nvPr/>
        </p:nvSpPr>
        <p:spPr>
          <a:xfrm rot="16200000">
            <a:off x="8951937" y="4951437"/>
            <a:ext cx="188640" cy="195486"/>
          </a:xfrm>
          <a:prstGeom prst="rtTriangle">
            <a:avLst/>
          </a:prstGeom>
          <a:solidFill>
            <a:srgbClr val="038F06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788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5100" y="77406"/>
            <a:ext cx="7098030" cy="994172"/>
          </a:xfrm>
        </p:spPr>
        <p:txBody>
          <a:bodyPr/>
          <a:lstStyle/>
          <a:p>
            <a:r>
              <a:rPr lang="ru-RU" dirty="0" smtClean="0">
                <a:latin typeface="Arial Black" panose="020B0A04020102020204" pitchFamily="34" charset="0"/>
              </a:rPr>
              <a:t>Сайт </a:t>
            </a:r>
            <a:r>
              <a:rPr lang="en-US" dirty="0" err="1" smtClean="0">
                <a:latin typeface="Arial Black" panose="020B0A04020102020204" pitchFamily="34" charset="0"/>
              </a:rPr>
              <a:t>StopPiramida</a:t>
            </a:r>
            <a:endParaRPr lang="ru-RU" dirty="0">
              <a:latin typeface="Arial Black" panose="020B0A04020102020204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5100" y="992925"/>
            <a:ext cx="6238579" cy="35092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E96D8-C0D5-45A4-9015-13BE4C0AD93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51820" y="4559514"/>
            <a:ext cx="2952475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160" dirty="0">
                <a:solidFill>
                  <a:srgbClr val="0070C0"/>
                </a:solidFill>
              </a:rPr>
              <a:t>https://stoppiramida.ru/</a:t>
            </a:r>
            <a:endParaRPr lang="ru-RU" sz="2160" dirty="0">
              <a:solidFill>
                <a:srgbClr val="0070C0"/>
              </a:solidFill>
            </a:endParaRPr>
          </a:p>
        </p:txBody>
      </p:sp>
      <p:pic>
        <p:nvPicPr>
          <p:cNvPr id="2050" name="Picture 2" descr="http://qrcoder.ru/code/?https%3A%2F%2Fstoppiramida.ru%2F&amp;4&amp;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237712"/>
            <a:ext cx="1131570" cy="113157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Диагональная полоса 7"/>
          <p:cNvSpPr/>
          <p:nvPr/>
        </p:nvSpPr>
        <p:spPr>
          <a:xfrm rot="10800000">
            <a:off x="8450305" y="4457700"/>
            <a:ext cx="685800" cy="685800"/>
          </a:xfrm>
          <a:prstGeom prst="diagStripe">
            <a:avLst/>
          </a:prstGeom>
          <a:solidFill>
            <a:srgbClr val="009900"/>
          </a:solidFill>
          <a:ln w="12700" cap="flat" cmpd="sng" algn="ctr">
            <a:solidFill>
              <a:srgbClr val="00CC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350" kern="0">
              <a:solidFill>
                <a:prstClr val="black"/>
              </a:solidFill>
            </a:endParaRPr>
          </a:p>
        </p:txBody>
      </p:sp>
      <p:sp>
        <p:nvSpPr>
          <p:cNvPr id="9" name="Прямоугольный треугольник 8"/>
          <p:cNvSpPr/>
          <p:nvPr/>
        </p:nvSpPr>
        <p:spPr>
          <a:xfrm rot="16200000">
            <a:off x="8951937" y="4943365"/>
            <a:ext cx="188640" cy="195486"/>
          </a:xfrm>
          <a:prstGeom prst="rtTriangle">
            <a:avLst/>
          </a:prstGeom>
          <a:solidFill>
            <a:srgbClr val="038F06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95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8375" y="238691"/>
            <a:ext cx="7098030" cy="994172"/>
          </a:xfrm>
        </p:spPr>
        <p:txBody>
          <a:bodyPr>
            <a:normAutofit/>
          </a:bodyPr>
          <a:lstStyle/>
          <a:p>
            <a:r>
              <a:rPr lang="en-US" sz="2160" dirty="0" err="1">
                <a:latin typeface="Arial Black" panose="020B0A04020102020204" pitchFamily="34" charset="0"/>
              </a:rPr>
              <a:t>Youtube</a:t>
            </a:r>
            <a:r>
              <a:rPr lang="ru-RU" sz="2160" dirty="0">
                <a:latin typeface="Arial Black" panose="020B0A04020102020204" pitchFamily="34" charset="0"/>
              </a:rPr>
              <a:t>-канал Федерального фонда по защите прав вкладчиков и акционеров</a:t>
            </a:r>
            <a:endParaRPr lang="ru-RU" sz="2160" dirty="0">
              <a:latin typeface="Arial Black" panose="020B0A04020102020204" pitchFamily="34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2411" y="1236246"/>
            <a:ext cx="5803900" cy="32646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E96D8-C0D5-45A4-9015-13BE4C0AD93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93530" y="4601065"/>
            <a:ext cx="6675142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20" dirty="0">
                <a:solidFill>
                  <a:srgbClr val="0070C0"/>
                </a:solidFill>
              </a:rPr>
              <a:t>https://www.youtube.com/channel/UCKnqFNmq2fb6zTFELGnRYgw?reload=9</a:t>
            </a:r>
            <a:endParaRPr lang="ru-RU" sz="1620" dirty="0">
              <a:solidFill>
                <a:srgbClr val="0070C0"/>
              </a:solidFill>
            </a:endParaRPr>
          </a:p>
        </p:txBody>
      </p:sp>
      <p:pic>
        <p:nvPicPr>
          <p:cNvPr id="3074" name="Picture 2" descr="http://qrcoder.ru/code/?https%3A%2F%2Fwww.youtube.com%2Fchannel%2FUCKnqFNmq2fb6zTFELGnRYgw%3Freload%3D9&amp;4&amp;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2697" y="238691"/>
            <a:ext cx="1320745" cy="132074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Диагональная полоса 8"/>
          <p:cNvSpPr/>
          <p:nvPr/>
        </p:nvSpPr>
        <p:spPr>
          <a:xfrm rot="10800000">
            <a:off x="8449265" y="4445537"/>
            <a:ext cx="685800" cy="685800"/>
          </a:xfrm>
          <a:prstGeom prst="diagStripe">
            <a:avLst/>
          </a:prstGeom>
          <a:solidFill>
            <a:srgbClr val="009900"/>
          </a:solidFill>
          <a:ln w="12700" cap="flat" cmpd="sng" algn="ctr">
            <a:solidFill>
              <a:srgbClr val="00CC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350" kern="0">
              <a:solidFill>
                <a:prstClr val="black"/>
              </a:solidFill>
            </a:endParaRPr>
          </a:p>
        </p:txBody>
      </p:sp>
      <p:sp>
        <p:nvSpPr>
          <p:cNvPr id="10" name="Прямоугольный треугольник 9"/>
          <p:cNvSpPr/>
          <p:nvPr/>
        </p:nvSpPr>
        <p:spPr>
          <a:xfrm rot="16200000">
            <a:off x="8943002" y="4939274"/>
            <a:ext cx="188640" cy="195486"/>
          </a:xfrm>
          <a:prstGeom prst="rtTriangle">
            <a:avLst/>
          </a:prstGeom>
          <a:solidFill>
            <a:srgbClr val="038F06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607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67772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b="1" dirty="0" smtClean="0">
                <a:solidFill>
                  <a:srgbClr val="009900"/>
                </a:solidFill>
              </a:rPr>
              <a:t>Вопросы:</a:t>
            </a:r>
            <a:endParaRPr lang="ru-RU" sz="5400" b="1" dirty="0">
              <a:solidFill>
                <a:srgbClr val="009900"/>
              </a:solidFill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sz="half" idx="2"/>
          </p:nvPr>
        </p:nvSpPr>
        <p:spPr>
          <a:xfrm>
            <a:off x="4644008" y="2409733"/>
            <a:ext cx="4499992" cy="194310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1800" b="1" dirty="0" smtClean="0"/>
              <a:t>Федеральный фонд по защите прав вкладчиков и акционеров</a:t>
            </a:r>
            <a:endParaRPr lang="en-US" sz="1800" b="1" dirty="0" smtClean="0"/>
          </a:p>
          <a:p>
            <a:r>
              <a:rPr lang="ru-RU" sz="1800" dirty="0" smtClean="0"/>
              <a:t>105613</a:t>
            </a:r>
            <a:r>
              <a:rPr lang="ru-RU" sz="1800" dirty="0"/>
              <a:t>, Москва, Измайловское шоссе, д.71, строение 8.</a:t>
            </a:r>
          </a:p>
          <a:p>
            <a:r>
              <a:rPr lang="ru-RU" sz="1800" dirty="0" smtClean="0"/>
              <a:t>+7 </a:t>
            </a:r>
            <a:r>
              <a:rPr lang="ru-RU" sz="1800" dirty="0"/>
              <a:t>(495)741-00-74, </a:t>
            </a:r>
            <a:r>
              <a:rPr lang="ru-RU" sz="1800" dirty="0" smtClean="0"/>
              <a:t>989-72-80</a:t>
            </a:r>
          </a:p>
          <a:p>
            <a:r>
              <a:rPr lang="en-US" sz="1800" dirty="0" smtClean="0">
                <a:hlinkClick r:id="rId3"/>
              </a:rPr>
              <a:t>post@fedfond.ru</a:t>
            </a:r>
            <a:endParaRPr lang="en-US" sz="1800" dirty="0" smtClean="0"/>
          </a:p>
          <a:p>
            <a:r>
              <a:rPr lang="en-US" sz="1800" dirty="0" smtClean="0">
                <a:hlinkClick r:id="rId4"/>
              </a:rPr>
              <a:t>www.fedfond.ru</a:t>
            </a:r>
            <a:endParaRPr lang="en-US" sz="1800" dirty="0" smtClean="0"/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07" y="2409732"/>
            <a:ext cx="3886200" cy="1943100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14800" y="1157530"/>
            <a:ext cx="914400" cy="1046244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683B4-3A5B-434A-A731-BABF243EB1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Диагональная полоса 10"/>
          <p:cNvSpPr/>
          <p:nvPr/>
        </p:nvSpPr>
        <p:spPr>
          <a:xfrm rot="10800000">
            <a:off x="8460432" y="4381499"/>
            <a:ext cx="683568" cy="762001"/>
          </a:xfrm>
          <a:prstGeom prst="diagStripe">
            <a:avLst/>
          </a:prstGeom>
          <a:solidFill>
            <a:srgbClr val="009900"/>
          </a:solidFill>
          <a:ln w="12700" cap="flat" cmpd="sng" algn="ctr">
            <a:solidFill>
              <a:srgbClr val="00CC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500" kern="0">
              <a:solidFill>
                <a:prstClr val="black"/>
              </a:solidFill>
            </a:endParaRPr>
          </a:p>
        </p:txBody>
      </p:sp>
      <p:sp>
        <p:nvSpPr>
          <p:cNvPr id="12" name="Прямоугольный треугольник 11"/>
          <p:cNvSpPr/>
          <p:nvPr/>
        </p:nvSpPr>
        <p:spPr>
          <a:xfrm rot="16200000">
            <a:off x="8949446" y="4948945"/>
            <a:ext cx="209599" cy="179511"/>
          </a:xfrm>
          <a:prstGeom prst="rtTriangle">
            <a:avLst/>
          </a:prstGeom>
          <a:solidFill>
            <a:srgbClr val="038F06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95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7494"/>
            <a:ext cx="5122912" cy="857250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>
                <a:latin typeface="Arial Black" panose="020B0A04020102020204" pitchFamily="34" charset="0"/>
              </a:rPr>
              <a:t>Банковский вклад</a:t>
            </a:r>
            <a:endParaRPr lang="ru-RU" sz="2400" dirty="0"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489796"/>
            <a:ext cx="8229599" cy="3394472"/>
          </a:xfrm>
        </p:spPr>
        <p:txBody>
          <a:bodyPr>
            <a:normAutofit lnSpcReduction="10000"/>
          </a:bodyPr>
          <a:lstStyle/>
          <a:p>
            <a:r>
              <a:rPr lang="ru-RU" sz="2100" dirty="0"/>
              <a:t>Банковский вклад – это заем, который гражданин дает банку на определенных условиях. Договор банковского вклада регламентируется федеральным законодательством. В частности, для вкладчика гарантируется:</a:t>
            </a:r>
          </a:p>
          <a:p>
            <a:pPr lvl="1"/>
            <a:r>
              <a:rPr lang="ru-RU" sz="2100" dirty="0"/>
              <a:t>возврат суммы вклада по первому требованию</a:t>
            </a:r>
          </a:p>
          <a:p>
            <a:pPr lvl="1"/>
            <a:r>
              <a:rPr lang="ru-RU" sz="2100" dirty="0"/>
              <a:t>невозможность уменьшения процентной ставки                      банком в одностороннем порядке</a:t>
            </a:r>
          </a:p>
          <a:p>
            <a:pPr lvl="1"/>
            <a:r>
              <a:rPr lang="ru-RU" sz="2100" dirty="0"/>
              <a:t>возврат суммы вклада с процентами в случае                                                     отзыва лицензии у банка в рамках Системы                     Страхования Вкладов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23478"/>
            <a:ext cx="1944216" cy="1366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https://forum.philatelie.ru/uploads/monthly_12_2009/post-4811-126193794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8594" y="2499742"/>
            <a:ext cx="1487862" cy="2210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Диагональная полоса 6"/>
          <p:cNvSpPr/>
          <p:nvPr/>
        </p:nvSpPr>
        <p:spPr>
          <a:xfrm rot="10800000">
            <a:off x="8460432" y="4381499"/>
            <a:ext cx="683568" cy="762001"/>
          </a:xfrm>
          <a:prstGeom prst="diagStripe">
            <a:avLst/>
          </a:prstGeom>
          <a:solidFill>
            <a:srgbClr val="009900"/>
          </a:solidFill>
          <a:ln w="12700" cap="flat" cmpd="sng" algn="ctr">
            <a:solidFill>
              <a:srgbClr val="00CC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500" kern="0">
              <a:solidFill>
                <a:prstClr val="black"/>
              </a:solidFill>
            </a:endParaRPr>
          </a:p>
        </p:txBody>
      </p:sp>
      <p:sp>
        <p:nvSpPr>
          <p:cNvPr id="8" name="Прямоугольный треугольник 7"/>
          <p:cNvSpPr/>
          <p:nvPr/>
        </p:nvSpPr>
        <p:spPr>
          <a:xfrm rot="16200000">
            <a:off x="8949446" y="4948945"/>
            <a:ext cx="209599" cy="179511"/>
          </a:xfrm>
          <a:prstGeom prst="rtTriangle">
            <a:avLst/>
          </a:prstGeom>
          <a:solidFill>
            <a:srgbClr val="038F06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0446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9966" y="125730"/>
            <a:ext cx="6499979" cy="684927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latin typeface="Arial Black" panose="020B0A04020102020204" pitchFamily="34" charset="0"/>
              </a:rPr>
              <a:t>«Система страхования вкладов» АСВ</a:t>
            </a:r>
            <a:endParaRPr lang="ru-RU" sz="2400" dirty="0"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892070"/>
            <a:ext cx="5616624" cy="3097529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Страхуются все </a:t>
            </a:r>
            <a:r>
              <a:rPr lang="ru-RU" sz="2000" b="1" i="1" dirty="0" smtClean="0"/>
              <a:t>денежные</a:t>
            </a:r>
            <a:r>
              <a:rPr lang="ru-RU" sz="2000" b="1" dirty="0" smtClean="0"/>
              <a:t> вклады и большинство видов счетов граждан, индивидуальных предпринимателей.</a:t>
            </a:r>
          </a:p>
          <a:p>
            <a:r>
              <a:rPr lang="ru-RU" sz="2000" b="1" dirty="0" smtClean="0"/>
              <a:t>Страховые случаи: отзыв у банка лицензии или введение Банком России моратория на удовлетворение требований кредиторов</a:t>
            </a:r>
          </a:p>
          <a:p>
            <a:r>
              <a:rPr lang="ru-RU" sz="2000" b="1" dirty="0" smtClean="0"/>
              <a:t>Максимальная сумма возмещения в одном банке (по состоянию на конец 2019 года) – 1 миллион 400 тысяч рублей, по </a:t>
            </a:r>
            <a:r>
              <a:rPr lang="ru-RU" sz="2000" b="1" dirty="0" err="1" smtClean="0"/>
              <a:t>эскроу</a:t>
            </a:r>
            <a:r>
              <a:rPr lang="ru-RU" sz="2000" b="1" dirty="0" smtClean="0"/>
              <a:t>-счетам – до 10 млн рублей</a:t>
            </a:r>
          </a:p>
          <a:p>
            <a:r>
              <a:rPr lang="ru-RU" sz="2000" b="1" dirty="0" smtClean="0"/>
              <a:t>Выплаты начинаются не позднее чем через две недели после наступления страхового случая.</a:t>
            </a:r>
            <a:endParaRPr lang="ru-RU" sz="2000" b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372200" y="2211710"/>
            <a:ext cx="2664296" cy="2403267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2000" b="1" dirty="0"/>
              <a:t>Не страхуются, в частности, счета депо, металлические счета и вклады, счета доверительного управления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84706"/>
            <a:ext cx="1368152" cy="16602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Диагональная полоса 7"/>
          <p:cNvSpPr/>
          <p:nvPr/>
        </p:nvSpPr>
        <p:spPr>
          <a:xfrm rot="10800000">
            <a:off x="8460432" y="4381499"/>
            <a:ext cx="683568" cy="762001"/>
          </a:xfrm>
          <a:prstGeom prst="diagStripe">
            <a:avLst/>
          </a:prstGeom>
          <a:solidFill>
            <a:srgbClr val="009900"/>
          </a:solidFill>
          <a:ln w="12700" cap="flat" cmpd="sng" algn="ctr">
            <a:solidFill>
              <a:srgbClr val="00CC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500" kern="0">
              <a:solidFill>
                <a:prstClr val="black"/>
              </a:solidFill>
            </a:endParaRPr>
          </a:p>
        </p:txBody>
      </p:sp>
      <p:sp>
        <p:nvSpPr>
          <p:cNvPr id="9" name="Прямоугольный треугольник 8"/>
          <p:cNvSpPr/>
          <p:nvPr/>
        </p:nvSpPr>
        <p:spPr>
          <a:xfrm rot="16200000">
            <a:off x="8949446" y="4948945"/>
            <a:ext cx="209599" cy="179511"/>
          </a:xfrm>
          <a:prstGeom prst="rtTriangle">
            <a:avLst/>
          </a:prstGeom>
          <a:solidFill>
            <a:srgbClr val="038F06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3819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113" y="0"/>
            <a:ext cx="2002532" cy="1335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400" dirty="0" smtClean="0">
                <a:latin typeface="Arial Black" panose="020B0A04020102020204" pitchFamily="34" charset="0"/>
              </a:rPr>
              <a:t>«Тетрадочные» вклады</a:t>
            </a:r>
            <a:endParaRPr lang="ru-RU" sz="2400" dirty="0"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4848" y="3219822"/>
            <a:ext cx="8229600" cy="1440160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Зачислять деньги на счет вклада в банке безналичным путем</a:t>
            </a:r>
          </a:p>
          <a:p>
            <a:r>
              <a:rPr lang="ru-RU" dirty="0" smtClean="0"/>
              <a:t>Сразу после внесения денег на вклад запросить выписку по вкладу</a:t>
            </a:r>
          </a:p>
          <a:p>
            <a:r>
              <a:rPr lang="ru-RU" dirty="0" smtClean="0"/>
              <a:t>Не иметь дела с банками, у которых нет систем онлайн управления счетами</a:t>
            </a:r>
          </a:p>
          <a:p>
            <a:r>
              <a:rPr lang="ru-RU" dirty="0" smtClean="0"/>
              <a:t>Проявлять особую осторожность с банками, устанавливающими максимальные ставки на рынке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58305" y="1063268"/>
            <a:ext cx="8136904" cy="158417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b="1" dirty="0" smtClean="0"/>
              <a:t>С 2013 года при выплате АСВ компенсаций более чем в 20 случаях обнаруживались неучтенные в банковские вклады. Вкладчику выдавался документ об открытии вклада, но полученные деньги не зачислялись на вклад, а похищались. При  банкротстве вкладчики не попадали в списки на выплаты компенсаций. Требовалась дополнительная процедура доказательства вклада. 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25360" y="2816882"/>
            <a:ext cx="1816844" cy="34624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lIns="68580" tIns="34290" rIns="68580" bIns="34290" rtlCol="0">
            <a:spAutoFit/>
          </a:bodyPr>
          <a:lstStyle/>
          <a:p>
            <a:r>
              <a:rPr lang="ru-RU" b="1" dirty="0" smtClean="0">
                <a:latin typeface="Segoe Print" panose="02000600000000000000" pitchFamily="2" charset="0"/>
              </a:rPr>
              <a:t>Рекомендации</a:t>
            </a:r>
            <a:endParaRPr lang="ru-RU" b="1" dirty="0">
              <a:latin typeface="Segoe Print" panose="02000600000000000000" pitchFamily="2" charset="0"/>
            </a:endParaRPr>
          </a:p>
        </p:txBody>
      </p:sp>
      <p:sp>
        <p:nvSpPr>
          <p:cNvPr id="8" name="Диагональная полоса 7"/>
          <p:cNvSpPr/>
          <p:nvPr/>
        </p:nvSpPr>
        <p:spPr>
          <a:xfrm rot="10800000">
            <a:off x="8460432" y="4381499"/>
            <a:ext cx="683568" cy="762001"/>
          </a:xfrm>
          <a:prstGeom prst="diagStripe">
            <a:avLst/>
          </a:prstGeom>
          <a:solidFill>
            <a:srgbClr val="009900"/>
          </a:solidFill>
          <a:ln w="12700" cap="flat" cmpd="sng" algn="ctr">
            <a:solidFill>
              <a:srgbClr val="00CC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500" kern="0">
              <a:solidFill>
                <a:prstClr val="black"/>
              </a:solidFill>
            </a:endParaRPr>
          </a:p>
        </p:txBody>
      </p:sp>
      <p:sp>
        <p:nvSpPr>
          <p:cNvPr id="9" name="Прямоугольный треугольник 8"/>
          <p:cNvSpPr/>
          <p:nvPr/>
        </p:nvSpPr>
        <p:spPr>
          <a:xfrm rot="16200000">
            <a:off x="8949446" y="4948945"/>
            <a:ext cx="209599" cy="179511"/>
          </a:xfrm>
          <a:prstGeom prst="rtTriangle">
            <a:avLst/>
          </a:prstGeom>
          <a:solidFill>
            <a:srgbClr val="038F06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8575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23478"/>
            <a:ext cx="2480493" cy="171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9964" y="273844"/>
            <a:ext cx="6914324" cy="641722"/>
          </a:xfrm>
        </p:spPr>
        <p:txBody>
          <a:bodyPr>
            <a:noAutofit/>
          </a:bodyPr>
          <a:lstStyle/>
          <a:p>
            <a:pPr algn="l"/>
            <a:r>
              <a:rPr lang="ru-RU" sz="2200" b="1" dirty="0">
                <a:latin typeface="Arial Black" panose="020B0A04020102020204" pitchFamily="34" charset="0"/>
              </a:rPr>
              <a:t>Как </a:t>
            </a:r>
            <a:r>
              <a:rPr lang="ru-RU" sz="2200" b="1" dirty="0" smtClean="0">
                <a:latin typeface="Arial Black" panose="020B0A04020102020204" pitchFamily="34" charset="0"/>
              </a:rPr>
              <a:t>избежать риска потери денег, </a:t>
            </a:r>
            <a:r>
              <a:rPr lang="ru-RU" sz="2200" b="1" dirty="0">
                <a:latin typeface="Arial Black" panose="020B0A04020102020204" pitchFamily="34" charset="0"/>
              </a:rPr>
              <a:t>если сумма вклада </a:t>
            </a:r>
            <a:r>
              <a:rPr lang="en-US" sz="2200" b="1" dirty="0">
                <a:latin typeface="Arial Black" panose="020B0A04020102020204" pitchFamily="34" charset="0"/>
              </a:rPr>
              <a:t>&gt;</a:t>
            </a:r>
            <a:r>
              <a:rPr lang="ru-RU" sz="2200" b="1" dirty="0">
                <a:latin typeface="Arial Black" panose="020B0A04020102020204" pitchFamily="34" charset="0"/>
              </a:rPr>
              <a:t>1.4 </a:t>
            </a:r>
            <a:r>
              <a:rPr lang="ru-RU" sz="2200" b="1" dirty="0" smtClean="0">
                <a:latin typeface="Arial Black" panose="020B0A04020102020204" pitchFamily="34" charset="0"/>
              </a:rPr>
              <a:t>млн рублей? </a:t>
            </a:r>
            <a:endParaRPr lang="ru-RU" sz="2200" b="1" dirty="0"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6" y="1923678"/>
            <a:ext cx="7632848" cy="2783161"/>
          </a:xfrm>
        </p:spPr>
        <p:txBody>
          <a:bodyPr>
            <a:normAutofit fontScale="92500"/>
          </a:bodyPr>
          <a:lstStyle/>
          <a:p>
            <a:r>
              <a:rPr lang="ru-RU" sz="2100" dirty="0"/>
              <a:t>Разложить деньги по депозитам в нескольких банках в </a:t>
            </a:r>
            <a:r>
              <a:rPr lang="ru-RU" sz="2100" dirty="0" smtClean="0"/>
              <a:t>сумма менее </a:t>
            </a:r>
            <a:r>
              <a:rPr lang="ru-RU" sz="2100" dirty="0"/>
              <a:t>1.4 млн </a:t>
            </a:r>
            <a:r>
              <a:rPr lang="ru-RU" sz="2100" dirty="0" smtClean="0"/>
              <a:t>рублей.</a:t>
            </a:r>
            <a:endParaRPr lang="ru-RU" sz="2100" dirty="0"/>
          </a:p>
          <a:p>
            <a:r>
              <a:rPr lang="ru-RU" sz="2100" dirty="0"/>
              <a:t>Открывать счета в самых надежных банках с государственным участием (более 50%)</a:t>
            </a:r>
          </a:p>
          <a:p>
            <a:r>
              <a:rPr lang="ru-RU" sz="2100" dirty="0"/>
              <a:t>Привлечь к размещению денег на депозит других членов семьи</a:t>
            </a:r>
          </a:p>
          <a:p>
            <a:r>
              <a:rPr lang="ru-RU" sz="2100" dirty="0"/>
              <a:t>Воспользоваться иными инструментами с определенной доходностью и высокой надежностью, например приобрести облигации государственного займа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9556" y="1203598"/>
            <a:ext cx="1816844" cy="34624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lIns="68580" tIns="34290" rIns="68580" bIns="34290" rtlCol="0">
            <a:spAutoFit/>
          </a:bodyPr>
          <a:lstStyle/>
          <a:p>
            <a:r>
              <a:rPr lang="ru-RU" b="1" dirty="0" smtClean="0">
                <a:latin typeface="Segoe Print" panose="02000600000000000000" pitchFamily="2" charset="0"/>
              </a:rPr>
              <a:t>Рекомендации</a:t>
            </a:r>
            <a:endParaRPr lang="ru-RU" b="1" dirty="0">
              <a:latin typeface="Segoe Print" panose="02000600000000000000" pitchFamily="2" charset="0"/>
            </a:endParaRPr>
          </a:p>
        </p:txBody>
      </p:sp>
      <p:sp>
        <p:nvSpPr>
          <p:cNvPr id="7" name="Диагональная полоса 6"/>
          <p:cNvSpPr/>
          <p:nvPr/>
        </p:nvSpPr>
        <p:spPr>
          <a:xfrm rot="10800000">
            <a:off x="8460432" y="4381499"/>
            <a:ext cx="683568" cy="762001"/>
          </a:xfrm>
          <a:prstGeom prst="diagStripe">
            <a:avLst/>
          </a:prstGeom>
          <a:solidFill>
            <a:srgbClr val="009900"/>
          </a:solidFill>
          <a:ln w="12700" cap="flat" cmpd="sng" algn="ctr">
            <a:solidFill>
              <a:srgbClr val="00CC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500" kern="0">
              <a:solidFill>
                <a:prstClr val="black"/>
              </a:solidFill>
            </a:endParaRPr>
          </a:p>
        </p:txBody>
      </p:sp>
      <p:sp>
        <p:nvSpPr>
          <p:cNvPr id="8" name="Прямоугольный треугольник 7"/>
          <p:cNvSpPr/>
          <p:nvPr/>
        </p:nvSpPr>
        <p:spPr>
          <a:xfrm rot="16200000">
            <a:off x="8949446" y="4948945"/>
            <a:ext cx="209599" cy="179511"/>
          </a:xfrm>
          <a:prstGeom prst="rtTriangle">
            <a:avLst/>
          </a:prstGeom>
          <a:solidFill>
            <a:srgbClr val="038F06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5959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6856" y="141480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>
                <a:latin typeface="Arial Black" panose="020B0A04020102020204" pitchFamily="34" charset="0"/>
              </a:rPr>
              <a:t>Государственные облигации</a:t>
            </a:r>
            <a:endParaRPr lang="ru-RU" sz="2400" dirty="0"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6241" y="3219822"/>
            <a:ext cx="8229600" cy="1459896"/>
          </a:xfrm>
        </p:spPr>
        <p:txBody>
          <a:bodyPr>
            <a:normAutofit fontScale="47500" lnSpcReduction="20000"/>
          </a:bodyPr>
          <a:lstStyle/>
          <a:p>
            <a:r>
              <a:rPr lang="ru-RU" b="1" dirty="0" smtClean="0"/>
              <a:t>Сочетайте вложения в «ОФЗ н» с вкладами, которые можно изъять в любой момент.</a:t>
            </a:r>
          </a:p>
          <a:p>
            <a:r>
              <a:rPr lang="ru-RU" b="1" dirty="0" smtClean="0"/>
              <a:t>Приобретайте «ОФЗ н» разных сроков погашения</a:t>
            </a:r>
          </a:p>
          <a:p>
            <a:r>
              <a:rPr lang="ru-RU" b="1" dirty="0" smtClean="0"/>
              <a:t>Открывайте счет депо и приобретайте обычные ОФЗ с учетом их разных сроков погашения, доходности и цены продажи.</a:t>
            </a:r>
          </a:p>
          <a:p>
            <a:r>
              <a:rPr lang="ru-RU" b="1" dirty="0" smtClean="0"/>
              <a:t>Размещайте обыкновенные ОФЗ на Индивидуальных инвестиционных счетах</a:t>
            </a:r>
          </a:p>
          <a:p>
            <a:endParaRPr lang="ru-RU" b="1" dirty="0" smtClean="0"/>
          </a:p>
          <a:p>
            <a:endParaRPr lang="ru-RU" b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26241" y="1203598"/>
            <a:ext cx="8280920" cy="144016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b="1" dirty="0" smtClean="0"/>
              <a:t>Облигации федерального займа для населения («ОФЗ н») – трехлетние обязательства с доходностью немного более высокой, чем по банковским вкладам. Для них не нужно открывать счет депо. </a:t>
            </a:r>
          </a:p>
          <a:p>
            <a:pPr algn="ctr"/>
            <a:r>
              <a:rPr lang="ru-RU" b="1" dirty="0" smtClean="0"/>
              <a:t>Чтобы получить минимальный доход, надо, чтобы  бумаги пролежали не менее года, для получения полноценного дохода – 3 года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26241" y="2786662"/>
            <a:ext cx="1816844" cy="34624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lIns="68580" tIns="34290" rIns="68580" bIns="34290" rtlCol="0">
            <a:spAutoFit/>
          </a:bodyPr>
          <a:lstStyle/>
          <a:p>
            <a:r>
              <a:rPr lang="ru-RU" b="1" dirty="0" smtClean="0">
                <a:latin typeface="Segoe Print" panose="02000600000000000000" pitchFamily="2" charset="0"/>
              </a:rPr>
              <a:t>Рекомендации</a:t>
            </a:r>
            <a:endParaRPr lang="ru-RU" b="1" dirty="0">
              <a:latin typeface="Segoe Print" panose="02000600000000000000" pitchFamily="2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6984" y="134303"/>
            <a:ext cx="1640177" cy="8532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7" name="Диагональная полоса 6"/>
          <p:cNvSpPr/>
          <p:nvPr/>
        </p:nvSpPr>
        <p:spPr>
          <a:xfrm rot="10800000">
            <a:off x="8460432" y="4381499"/>
            <a:ext cx="683568" cy="762001"/>
          </a:xfrm>
          <a:prstGeom prst="diagStripe">
            <a:avLst/>
          </a:prstGeom>
          <a:solidFill>
            <a:srgbClr val="009900"/>
          </a:solidFill>
          <a:ln w="12700" cap="flat" cmpd="sng" algn="ctr">
            <a:solidFill>
              <a:srgbClr val="00CC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500" kern="0">
              <a:solidFill>
                <a:prstClr val="black"/>
              </a:solidFill>
            </a:endParaRPr>
          </a:p>
        </p:txBody>
      </p:sp>
      <p:sp>
        <p:nvSpPr>
          <p:cNvPr id="8" name="Прямоугольный треугольник 7"/>
          <p:cNvSpPr/>
          <p:nvPr/>
        </p:nvSpPr>
        <p:spPr>
          <a:xfrm rot="16200000">
            <a:off x="8949446" y="4948945"/>
            <a:ext cx="209599" cy="179511"/>
          </a:xfrm>
          <a:prstGeom prst="rtTriangle">
            <a:avLst/>
          </a:prstGeom>
          <a:solidFill>
            <a:srgbClr val="038F06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1956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314" y="72197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>
                <a:latin typeface="Arial Black" panose="020B0A04020102020204" pitchFamily="34" charset="0"/>
              </a:rPr>
              <a:t>Инструменты с фиксированной доходностью </a:t>
            </a:r>
            <a:r>
              <a:rPr lang="ru-RU" sz="2000" b="1" dirty="0" smtClean="0">
                <a:latin typeface="Arial Black" panose="020B0A04020102020204" pitchFamily="34" charset="0"/>
              </a:rPr>
              <a:t>и </a:t>
            </a:r>
            <a:r>
              <a:rPr lang="ru-RU" sz="2000" b="1" dirty="0">
                <a:latin typeface="Arial Black" panose="020B0A04020102020204" pitchFamily="34" charset="0"/>
              </a:rPr>
              <a:t>повышенным риском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26241" y="1131591"/>
            <a:ext cx="6676043" cy="358038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r>
              <a:rPr lang="ru-RU" sz="2000" b="1" dirty="0"/>
              <a:t>Инструменты с умеренным риском: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/>
              <a:t>          Муниципальные облигации и облигации крупных устойчивых предприятий</a:t>
            </a:r>
          </a:p>
          <a:p>
            <a:r>
              <a:rPr lang="ru-RU" sz="2000" b="1" dirty="0"/>
              <a:t>Инструменты с высоким риском: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sz="2000" b="1" dirty="0"/>
              <a:t>Размещение сбережений в </a:t>
            </a:r>
            <a:r>
              <a:rPr lang="ru-RU" sz="2000" b="1" dirty="0" err="1"/>
              <a:t>микрофинансовых</a:t>
            </a:r>
            <a:r>
              <a:rPr lang="ru-RU" sz="2000" b="1" dirty="0"/>
              <a:t> компаниях (МФК), кредитно-потребительских кооперативах (КПК)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sz="2000" b="1" dirty="0"/>
              <a:t>Приобретение корпоративных облигаций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sz="2000" b="1" dirty="0" err="1"/>
              <a:t>Краудлендинг</a:t>
            </a:r>
            <a:endParaRPr lang="ru-RU" sz="2000" b="1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/>
              <a:t>P2P</a:t>
            </a:r>
            <a:r>
              <a:rPr lang="ru-RU" sz="2000" b="1" dirty="0"/>
              <a:t> кредитование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sz="2000" b="1" dirty="0"/>
              <a:t>Инвестирование в бизнес-проекты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190" y="1241041"/>
            <a:ext cx="1785592" cy="11935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Диагональная полоса 7"/>
          <p:cNvSpPr/>
          <p:nvPr/>
        </p:nvSpPr>
        <p:spPr>
          <a:xfrm rot="10800000">
            <a:off x="8460432" y="4381499"/>
            <a:ext cx="683568" cy="762001"/>
          </a:xfrm>
          <a:prstGeom prst="diagStripe">
            <a:avLst/>
          </a:prstGeom>
          <a:solidFill>
            <a:srgbClr val="009900"/>
          </a:solidFill>
          <a:ln w="12700" cap="flat" cmpd="sng" algn="ctr">
            <a:solidFill>
              <a:srgbClr val="00CC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500" kern="0">
              <a:solidFill>
                <a:prstClr val="black"/>
              </a:solidFill>
            </a:endParaRPr>
          </a:p>
        </p:txBody>
      </p:sp>
      <p:sp>
        <p:nvSpPr>
          <p:cNvPr id="9" name="Прямоугольный треугольник 8"/>
          <p:cNvSpPr/>
          <p:nvPr/>
        </p:nvSpPr>
        <p:spPr>
          <a:xfrm rot="16200000">
            <a:off x="8949446" y="4948945"/>
            <a:ext cx="209599" cy="179511"/>
          </a:xfrm>
          <a:prstGeom prst="rtTriangle">
            <a:avLst/>
          </a:prstGeom>
          <a:solidFill>
            <a:srgbClr val="038F06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70316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2495</Words>
  <Application>Microsoft Office PowerPoint</Application>
  <PresentationFormat>Экран (16:9)</PresentationFormat>
  <Paragraphs>247</Paragraphs>
  <Slides>35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35</vt:i4>
      </vt:variant>
    </vt:vector>
  </HeadingPairs>
  <TitlesOfParts>
    <vt:vector size="43" baseType="lpstr">
      <vt:lpstr>Arial</vt:lpstr>
      <vt:lpstr>Arial Black</vt:lpstr>
      <vt:lpstr>Calibri</vt:lpstr>
      <vt:lpstr>Calibri Light</vt:lpstr>
      <vt:lpstr>Segoe Print</vt:lpstr>
      <vt:lpstr>Тема Office</vt:lpstr>
      <vt:lpstr>1_Тема Office</vt:lpstr>
      <vt:lpstr>2_Тема Office</vt:lpstr>
      <vt:lpstr>Презентация PowerPoint</vt:lpstr>
      <vt:lpstr>Источники рисков  (Что может помешать исполнению условий договора?)</vt:lpstr>
      <vt:lpstr>Размещая денежные средства, мы должны оценить риски:</vt:lpstr>
      <vt:lpstr>Банковский вклад</vt:lpstr>
      <vt:lpstr>«Система страхования вкладов» АСВ</vt:lpstr>
      <vt:lpstr>«Тетрадочные» вклады</vt:lpstr>
      <vt:lpstr>Как избежать риска потери денег, если сумма вклада &gt;1.4 млн рублей? </vt:lpstr>
      <vt:lpstr>Государственные облигации</vt:lpstr>
      <vt:lpstr>Инструменты с фиксированной доходностью и повышенным риском</vt:lpstr>
      <vt:lpstr>Инструменты с фиксированной доходностью и повышенным риском (продолжение)</vt:lpstr>
      <vt:lpstr>Микрофинансовые компании</vt:lpstr>
      <vt:lpstr>Кредитно-потребительские кооперативы (КПК)</vt:lpstr>
      <vt:lpstr>Кредитно-потребительские кооперативы (продолжение)</vt:lpstr>
      <vt:lpstr>Инвестиционные (Краудлендинговые) платформы</vt:lpstr>
      <vt:lpstr>Инструменты с неопределенной доходностью</vt:lpstr>
      <vt:lpstr>Инструменты с неопределенной доходностью. (Продолжение)</vt:lpstr>
      <vt:lpstr>Акции </vt:lpstr>
      <vt:lpstr>Акции (Продолжение)</vt:lpstr>
      <vt:lpstr>Акции: как оценить риски вложения в акции?</vt:lpstr>
      <vt:lpstr>Индивидуальный инвестиционный счет (ИИС)</vt:lpstr>
      <vt:lpstr>ИИС. Условия и особенности</vt:lpstr>
      <vt:lpstr>Инвестор может выбрать один из двух вычетов по ИИС:</vt:lpstr>
      <vt:lpstr>Криминальные сценарии </vt:lpstr>
      <vt:lpstr>Кража денег и иных активов со счетов</vt:lpstr>
      <vt:lpstr>Оформление займов по потерянным или украденным документам, персональным данным</vt:lpstr>
      <vt:lpstr>Обман при продаже/покупке активов на рынке форекс, криптовалюты</vt:lpstr>
      <vt:lpstr>Финансовые пирамиды</vt:lpstr>
      <vt:lpstr>Финансовую пирамиду лучше всего представить в виде бассейна</vt:lpstr>
      <vt:lpstr>Почему эффективна криптолегенда?</vt:lpstr>
      <vt:lpstr>Что на самом деле?</vt:lpstr>
      <vt:lpstr>Что делать, если финансовая компания не отдает деньги</vt:lpstr>
      <vt:lpstr> Проект  «Музей СтопПирамида»</vt:lpstr>
      <vt:lpstr>Сайт StopPiramida</vt:lpstr>
      <vt:lpstr>Youtube-канал Федерального фонда по защите прав вкладчиков и акционеров</vt:lpstr>
      <vt:lpstr>Вопросы: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Sony</dc:creator>
  <cp:lastModifiedBy>Гирнис Сергей</cp:lastModifiedBy>
  <cp:revision>15</cp:revision>
  <dcterms:created xsi:type="dcterms:W3CDTF">2020-10-30T15:54:27Z</dcterms:created>
  <dcterms:modified xsi:type="dcterms:W3CDTF">2020-11-18T09:58:14Z</dcterms:modified>
</cp:coreProperties>
</file>