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96" r:id="rId2"/>
  </p:sldMasterIdLst>
  <p:notesMasterIdLst>
    <p:notesMasterId r:id="rId24"/>
  </p:notesMasterIdLst>
  <p:handoutMasterIdLst>
    <p:handoutMasterId r:id="rId25"/>
  </p:handoutMasterIdLst>
  <p:sldIdLst>
    <p:sldId id="318" r:id="rId3"/>
    <p:sldId id="401" r:id="rId4"/>
    <p:sldId id="402" r:id="rId5"/>
    <p:sldId id="416" r:id="rId6"/>
    <p:sldId id="417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3" r:id="rId17"/>
    <p:sldId id="414" r:id="rId18"/>
    <p:sldId id="415" r:id="rId19"/>
    <p:sldId id="412" r:id="rId20"/>
    <p:sldId id="387" r:id="rId21"/>
    <p:sldId id="400" r:id="rId22"/>
    <p:sldId id="280" r:id="rId23"/>
  </p:sldIdLst>
  <p:sldSz cx="9144000" cy="5715000" type="screen16x1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740000"/>
    <a:srgbClr val="008000"/>
    <a:srgbClr val="F6B9B4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14" y="294"/>
      </p:cViewPr>
      <p:guideLst>
        <p:guide orient="horz" pos="2616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101\Documents\&#1089;&#1090;&#1072;&#1090;&#1080;&#1089;&#1090;&#1080;&#1082;&#1072;%20&#1092;&#1087;%201%20&#1087;&#1075;%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Лист1!$C$14:$E$14</c:f>
              <c:strCache>
                <c:ptCount val="3"/>
                <c:pt idx="0">
                  <c:v>2018 год</c:v>
                </c:pt>
                <c:pt idx="1">
                  <c:v>2019 год </c:v>
                </c:pt>
                <c:pt idx="2">
                  <c:v>2020 год</c:v>
                </c:pt>
              </c:strCache>
            </c:strRef>
          </c:cat>
          <c:val>
            <c:numRef>
              <c:f>Лист1!$C$23:$E$23</c:f>
              <c:numCache>
                <c:formatCode>General</c:formatCode>
                <c:ptCount val="3"/>
                <c:pt idx="0">
                  <c:v>392</c:v>
                </c:pt>
                <c:pt idx="1">
                  <c:v>527</c:v>
                </c:pt>
                <c:pt idx="2">
                  <c:v>617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41823168"/>
        <c:axId val="341826696"/>
      </c:barChart>
      <c:catAx>
        <c:axId val="34182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41826696"/>
        <c:crosses val="autoZero"/>
        <c:auto val="1"/>
        <c:lblAlgn val="ctr"/>
        <c:lblOffset val="100"/>
        <c:noMultiLvlLbl val="0"/>
      </c:catAx>
      <c:valAx>
        <c:axId val="34182669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41823168"/>
        <c:crosses val="autoZero"/>
        <c:crossBetween val="between"/>
      </c:valAx>
      <c:spPr>
        <a:gradFill flip="none" rotWithShape="1">
          <a:gsLst>
            <a:gs pos="0">
              <a:schemeClr val="accent3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</c:spPr>
    </c:plotArea>
    <c:plotVisOnly val="1"/>
    <c:dispBlanksAs val="gap"/>
    <c:showDLblsOverMax val="0"/>
  </c:chart>
  <c:spPr>
    <a:pattFill prst="pct5">
      <a:fgClr>
        <a:schemeClr val="accent1">
          <a:lumMod val="50000"/>
        </a:schemeClr>
      </a:fgClr>
      <a:bgClr>
        <a:schemeClr val="bg1"/>
      </a:bgClr>
    </a:patt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400" b="1" baseline="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Лист1!$C$14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strRef>
              <c:f>Лист1!$A$21:$A$22</c:f>
              <c:strCache>
                <c:ptCount val="2"/>
                <c:pt idx="0">
                  <c:v>Пирамиды</c:v>
                </c:pt>
                <c:pt idx="1">
                  <c:v>форекс</c:v>
                </c:pt>
              </c:strCache>
            </c:strRef>
          </c:cat>
          <c:val>
            <c:numRef>
              <c:f>Лист1!$C$21:$C$22</c:f>
              <c:numCache>
                <c:formatCode>General</c:formatCode>
                <c:ptCount val="2"/>
                <c:pt idx="0">
                  <c:v>168</c:v>
                </c:pt>
                <c:pt idx="1">
                  <c:v>224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92808853002565"/>
          <c:y val="0.18892847480614031"/>
          <c:w val="0.48031389902266353"/>
          <c:h val="0.711387041350887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val>
            <c:numRef>
              <c:f>Лист1!$D$21:$D$22</c:f>
              <c:numCache>
                <c:formatCode>General</c:formatCode>
                <c:ptCount val="2"/>
                <c:pt idx="0">
                  <c:v>317</c:v>
                </c:pt>
                <c:pt idx="1">
                  <c:v>210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val>
            <c:numRef>
              <c:f>Лист1!$E$21:$E$22</c:f>
              <c:numCache>
                <c:formatCode>General</c:formatCode>
                <c:ptCount val="2"/>
                <c:pt idx="0">
                  <c:v>77</c:v>
                </c:pt>
                <c:pt idx="1">
                  <c:v>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9378827646544"/>
          <c:y val="5.1693784979922469E-2"/>
          <c:w val="0.86373844573776104"/>
          <c:h val="0.71743721050504516"/>
        </c:manualLayout>
      </c:layout>
      <c:lineChart>
        <c:grouping val="standard"/>
        <c:varyColors val="0"/>
        <c:ser>
          <c:idx val="0"/>
          <c:order val="0"/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76200">
                <a:solidFill>
                  <a:srgbClr val="C00000"/>
                </a:solidFill>
              </a:ln>
              <a:effectLst/>
            </c:spPr>
          </c:marker>
          <c:cat>
            <c:numRef>
              <c:f>Лист1!$A$8:$A$21</c:f>
              <c:numCache>
                <c:formatCode>mmm\-yy</c:formatCode>
                <c:ptCount val="1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</c:numCache>
            </c:numRef>
          </c:cat>
          <c:val>
            <c:numRef>
              <c:f>Лист1!$B$8:$B$21</c:f>
              <c:numCache>
                <c:formatCode>#,##0</c:formatCode>
                <c:ptCount val="14"/>
                <c:pt idx="0">
                  <c:v>3070</c:v>
                </c:pt>
                <c:pt idx="1">
                  <c:v>4666</c:v>
                </c:pt>
                <c:pt idx="2">
                  <c:v>3942</c:v>
                </c:pt>
                <c:pt idx="3">
                  <c:v>5753</c:v>
                </c:pt>
                <c:pt idx="4">
                  <c:v>9185</c:v>
                </c:pt>
                <c:pt idx="5">
                  <c:v>12737</c:v>
                </c:pt>
                <c:pt idx="6">
                  <c:v>18577</c:v>
                </c:pt>
                <c:pt idx="7">
                  <c:v>18532</c:v>
                </c:pt>
                <c:pt idx="8">
                  <c:v>23839</c:v>
                </c:pt>
                <c:pt idx="9">
                  <c:v>34155</c:v>
                </c:pt>
                <c:pt idx="10">
                  <c:v>60963</c:v>
                </c:pt>
                <c:pt idx="11">
                  <c:v>113000</c:v>
                </c:pt>
                <c:pt idx="12">
                  <c:v>108000</c:v>
                </c:pt>
                <c:pt idx="13">
                  <c:v>151000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942976"/>
        <c:axId val="337032848"/>
      </c:lineChart>
      <c:dateAx>
        <c:axId val="1989429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032848"/>
        <c:crosses val="autoZero"/>
        <c:auto val="1"/>
        <c:lblOffset val="100"/>
        <c:baseTimeUnit val="months"/>
      </c:dateAx>
      <c:valAx>
        <c:axId val="33703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94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E9A5E-2361-4A50-BC59-CFB988AC10AF}" type="doc">
      <dgm:prSet loTypeId="urn:microsoft.com/office/officeart/2005/8/layout/hProcess4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04AA78D-9004-4850-9EA8-CA9825BEB64D}">
      <dgm:prSet phldrT="[Текст]"/>
      <dgm:spPr/>
      <dgm:t>
        <a:bodyPr/>
        <a:lstStyle/>
        <a:p>
          <a:r>
            <a:rPr lang="ru-RU" dirty="0" smtClean="0"/>
            <a:t>Вступление в кооператив</a:t>
          </a:r>
          <a:endParaRPr lang="ru-RU" dirty="0"/>
        </a:p>
      </dgm:t>
    </dgm:pt>
    <dgm:pt modelId="{361025AB-1999-44EC-86EC-47A8F954EFBD}" type="parTrans" cxnId="{3EEE6C74-BC90-43C8-A2AA-9AB2AB007B7A}">
      <dgm:prSet/>
      <dgm:spPr/>
      <dgm:t>
        <a:bodyPr/>
        <a:lstStyle/>
        <a:p>
          <a:endParaRPr lang="ru-RU"/>
        </a:p>
      </dgm:t>
    </dgm:pt>
    <dgm:pt modelId="{CC641627-6563-4C0C-B919-0455EFABEAFF}" type="sibTrans" cxnId="{3EEE6C74-BC90-43C8-A2AA-9AB2AB007B7A}">
      <dgm:prSet/>
      <dgm:spPr/>
      <dgm:t>
        <a:bodyPr/>
        <a:lstStyle/>
        <a:p>
          <a:endParaRPr lang="ru-RU"/>
        </a:p>
      </dgm:t>
    </dgm:pt>
    <dgm:pt modelId="{A4F50B80-F647-41AB-ACD3-E9C9A6B65F5A}">
      <dgm:prSet phldrT="[Текст]"/>
      <dgm:spPr/>
      <dgm:t>
        <a:bodyPr/>
        <a:lstStyle/>
        <a:p>
          <a:r>
            <a:rPr lang="ru-RU" dirty="0" smtClean="0"/>
            <a:t>Платится вступительный взнос</a:t>
          </a:r>
          <a:endParaRPr lang="ru-RU" dirty="0"/>
        </a:p>
      </dgm:t>
    </dgm:pt>
    <dgm:pt modelId="{A151AECB-DCAD-4956-95E1-85F6ABB99F59}" type="parTrans" cxnId="{7E099DA4-7E3F-4E16-9199-F42F45E5266E}">
      <dgm:prSet/>
      <dgm:spPr/>
      <dgm:t>
        <a:bodyPr/>
        <a:lstStyle/>
        <a:p>
          <a:endParaRPr lang="ru-RU"/>
        </a:p>
      </dgm:t>
    </dgm:pt>
    <dgm:pt modelId="{591F7239-ACF9-4837-A2B0-162DB68626A0}" type="sibTrans" cxnId="{7E099DA4-7E3F-4E16-9199-F42F45E5266E}">
      <dgm:prSet/>
      <dgm:spPr/>
      <dgm:t>
        <a:bodyPr/>
        <a:lstStyle/>
        <a:p>
          <a:endParaRPr lang="ru-RU"/>
        </a:p>
      </dgm:t>
    </dgm:pt>
    <dgm:pt modelId="{5C79BC6D-DB8F-49D9-A418-03C1A0D08DF5}">
      <dgm:prSet phldrT="[Текст]"/>
      <dgm:spPr/>
      <dgm:t>
        <a:bodyPr/>
        <a:lstStyle/>
        <a:p>
          <a:r>
            <a:rPr lang="ru-RU" dirty="0" smtClean="0"/>
            <a:t>Накопление 35 или 50% от стоимости жилья</a:t>
          </a:r>
          <a:endParaRPr lang="ru-RU" dirty="0"/>
        </a:p>
      </dgm:t>
    </dgm:pt>
    <dgm:pt modelId="{7B280602-BA99-40F5-B27C-C15B9499FE61}" type="parTrans" cxnId="{BC38ED61-8E11-4007-A56B-DC79CFCFD785}">
      <dgm:prSet/>
      <dgm:spPr/>
      <dgm:t>
        <a:bodyPr/>
        <a:lstStyle/>
        <a:p>
          <a:endParaRPr lang="ru-RU"/>
        </a:p>
      </dgm:t>
    </dgm:pt>
    <dgm:pt modelId="{1D56500F-6041-4ACA-80CD-5C7347E75517}" type="sibTrans" cxnId="{BC38ED61-8E11-4007-A56B-DC79CFCFD785}">
      <dgm:prSet/>
      <dgm:spPr/>
      <dgm:t>
        <a:bodyPr/>
        <a:lstStyle/>
        <a:p>
          <a:endParaRPr lang="ru-RU"/>
        </a:p>
      </dgm:t>
    </dgm:pt>
    <dgm:pt modelId="{0197AFED-EEC4-4C9C-98C5-D2C237701F94}">
      <dgm:prSet phldrT="[Текст]"/>
      <dgm:spPr/>
      <dgm:t>
        <a:bodyPr/>
        <a:lstStyle/>
        <a:p>
          <a:r>
            <a:rPr lang="ru-RU" dirty="0" smtClean="0"/>
            <a:t> Возможность вступления в очередь на жилье </a:t>
          </a:r>
          <a:endParaRPr lang="ru-RU" dirty="0"/>
        </a:p>
      </dgm:t>
    </dgm:pt>
    <dgm:pt modelId="{A02A4AE3-753A-4D87-8522-78F456F74B26}" type="parTrans" cxnId="{C7CE9A25-0BC8-462A-8A37-B5D4F4D792C4}">
      <dgm:prSet/>
      <dgm:spPr/>
      <dgm:t>
        <a:bodyPr/>
        <a:lstStyle/>
        <a:p>
          <a:endParaRPr lang="ru-RU"/>
        </a:p>
      </dgm:t>
    </dgm:pt>
    <dgm:pt modelId="{C3585404-6A34-4B3C-9AE7-5B217A13AFE5}" type="sibTrans" cxnId="{C7CE9A25-0BC8-462A-8A37-B5D4F4D792C4}">
      <dgm:prSet/>
      <dgm:spPr/>
      <dgm:t>
        <a:bodyPr/>
        <a:lstStyle/>
        <a:p>
          <a:endParaRPr lang="ru-RU"/>
        </a:p>
      </dgm:t>
    </dgm:pt>
    <dgm:pt modelId="{12A1249E-B09B-4F5B-B06A-46234E97CAA6}">
      <dgm:prSet phldrT="[Текст]"/>
      <dgm:spPr/>
      <dgm:t>
        <a:bodyPr/>
        <a:lstStyle/>
        <a:p>
          <a:r>
            <a:rPr lang="ru-RU" dirty="0" smtClean="0"/>
            <a:t>Очередь подошла</a:t>
          </a:r>
          <a:endParaRPr lang="ru-RU" dirty="0"/>
        </a:p>
      </dgm:t>
    </dgm:pt>
    <dgm:pt modelId="{9CBD9CA6-1DC3-4355-9ABA-1D0BA91CA89D}" type="parTrans" cxnId="{6D0AC117-3129-42FB-BCB4-C629A58A6E1E}">
      <dgm:prSet/>
      <dgm:spPr/>
      <dgm:t>
        <a:bodyPr/>
        <a:lstStyle/>
        <a:p>
          <a:endParaRPr lang="ru-RU"/>
        </a:p>
      </dgm:t>
    </dgm:pt>
    <dgm:pt modelId="{9CFECE18-FC14-4C97-8837-D41A0B62CB00}" type="sibTrans" cxnId="{6D0AC117-3129-42FB-BCB4-C629A58A6E1E}">
      <dgm:prSet/>
      <dgm:spPr/>
      <dgm:t>
        <a:bodyPr/>
        <a:lstStyle/>
        <a:p>
          <a:endParaRPr lang="ru-RU"/>
        </a:p>
      </dgm:t>
    </dgm:pt>
    <dgm:pt modelId="{2B3B5909-CBDA-4644-9066-7C6DC4A1BD38}">
      <dgm:prSet phldrT="[Текст]"/>
      <dgm:spPr/>
      <dgm:t>
        <a:bodyPr/>
        <a:lstStyle/>
        <a:p>
          <a:r>
            <a:rPr lang="ru-RU" dirty="0" smtClean="0"/>
            <a:t>Кооператив приобретает жилье и передает пайщику в пользование </a:t>
          </a:r>
          <a:endParaRPr lang="ru-RU" dirty="0"/>
        </a:p>
      </dgm:t>
    </dgm:pt>
    <dgm:pt modelId="{4EA96F60-5B0F-4C5F-9AC9-46C3E07BF1C9}" type="parTrans" cxnId="{5184C12A-FD42-4326-B9CA-9928F5707448}">
      <dgm:prSet/>
      <dgm:spPr/>
      <dgm:t>
        <a:bodyPr/>
        <a:lstStyle/>
        <a:p>
          <a:endParaRPr lang="ru-RU"/>
        </a:p>
      </dgm:t>
    </dgm:pt>
    <dgm:pt modelId="{759F0832-DB1A-4E5A-8E53-8952A66FCB27}" type="sibTrans" cxnId="{5184C12A-FD42-4326-B9CA-9928F5707448}">
      <dgm:prSet/>
      <dgm:spPr/>
      <dgm:t>
        <a:bodyPr/>
        <a:lstStyle/>
        <a:p>
          <a:endParaRPr lang="ru-RU"/>
        </a:p>
      </dgm:t>
    </dgm:pt>
    <dgm:pt modelId="{50F30893-7215-466E-B101-1C0FFDC0338F}">
      <dgm:prSet phldrT="[Текст]"/>
      <dgm:spPr/>
      <dgm:t>
        <a:bodyPr/>
        <a:lstStyle/>
        <a:p>
          <a:r>
            <a:rPr lang="ru-RU" dirty="0" smtClean="0"/>
            <a:t>В Течение 10 лет пайщик выплачивает стоимость жилья</a:t>
          </a:r>
          <a:endParaRPr lang="ru-RU" dirty="0"/>
        </a:p>
      </dgm:t>
    </dgm:pt>
    <dgm:pt modelId="{1F13AEF3-D4FB-49DD-A7DF-09EEA4B7F8AB}" type="parTrans" cxnId="{A1E33417-4B1A-49F6-AD01-D6627668B33F}">
      <dgm:prSet/>
      <dgm:spPr/>
      <dgm:t>
        <a:bodyPr/>
        <a:lstStyle/>
        <a:p>
          <a:endParaRPr lang="ru-RU"/>
        </a:p>
      </dgm:t>
    </dgm:pt>
    <dgm:pt modelId="{03507744-D2CC-4E54-BD07-38FDAC4669C7}" type="sibTrans" cxnId="{A1E33417-4B1A-49F6-AD01-D6627668B33F}">
      <dgm:prSet/>
      <dgm:spPr/>
      <dgm:t>
        <a:bodyPr/>
        <a:lstStyle/>
        <a:p>
          <a:endParaRPr lang="ru-RU"/>
        </a:p>
      </dgm:t>
    </dgm:pt>
    <dgm:pt modelId="{0782EF3E-52BF-4B79-BFC3-69EDC0154BCF}">
      <dgm:prSet/>
      <dgm:spPr/>
      <dgm:t>
        <a:bodyPr/>
        <a:lstStyle/>
        <a:p>
          <a:r>
            <a:rPr lang="ru-RU" dirty="0" smtClean="0"/>
            <a:t>После выплаты пайщик может получить жилье в собственность</a:t>
          </a:r>
          <a:endParaRPr lang="ru-RU" dirty="0"/>
        </a:p>
      </dgm:t>
    </dgm:pt>
    <dgm:pt modelId="{EEFE5947-1349-483C-9FB8-75A31F0CA5E9}" type="parTrans" cxnId="{CF55B504-7861-4AC7-8EA0-7AB5126B9401}">
      <dgm:prSet/>
      <dgm:spPr/>
      <dgm:t>
        <a:bodyPr/>
        <a:lstStyle/>
        <a:p>
          <a:endParaRPr lang="ru-RU"/>
        </a:p>
      </dgm:t>
    </dgm:pt>
    <dgm:pt modelId="{76335DA2-3A86-40E8-A357-9867A9E6EDA5}" type="sibTrans" cxnId="{CF55B504-7861-4AC7-8EA0-7AB5126B9401}">
      <dgm:prSet/>
      <dgm:spPr/>
      <dgm:t>
        <a:bodyPr/>
        <a:lstStyle/>
        <a:p>
          <a:endParaRPr lang="ru-RU"/>
        </a:p>
      </dgm:t>
    </dgm:pt>
    <dgm:pt modelId="{E38E1E83-6D5C-47F8-A655-F3F60EA679AB}" type="pres">
      <dgm:prSet presAssocID="{E4DE9A5E-2361-4A50-BC59-CFB988AC10AF}" presName="Name0" presStyleCnt="0">
        <dgm:presLayoutVars>
          <dgm:dir/>
          <dgm:animLvl val="lvl"/>
          <dgm:resizeHandles val="exact"/>
        </dgm:presLayoutVars>
      </dgm:prSet>
      <dgm:spPr/>
    </dgm:pt>
    <dgm:pt modelId="{6B6A51C9-C24A-4E1D-8222-2EA4D5F33DE0}" type="pres">
      <dgm:prSet presAssocID="{E4DE9A5E-2361-4A50-BC59-CFB988AC10AF}" presName="tSp" presStyleCnt="0"/>
      <dgm:spPr/>
    </dgm:pt>
    <dgm:pt modelId="{6D025977-06FD-46B2-BA1B-B2A907F79AAA}" type="pres">
      <dgm:prSet presAssocID="{E4DE9A5E-2361-4A50-BC59-CFB988AC10AF}" presName="bSp" presStyleCnt="0"/>
      <dgm:spPr/>
    </dgm:pt>
    <dgm:pt modelId="{FA32CB74-0570-4314-ACD2-F576174D5EF7}" type="pres">
      <dgm:prSet presAssocID="{E4DE9A5E-2361-4A50-BC59-CFB988AC10AF}" presName="process" presStyleCnt="0"/>
      <dgm:spPr/>
    </dgm:pt>
    <dgm:pt modelId="{66B4E3B8-00AB-4B2E-ABB2-D926EC1199B6}" type="pres">
      <dgm:prSet presAssocID="{504AA78D-9004-4850-9EA8-CA9825BEB64D}" presName="composite1" presStyleCnt="0"/>
      <dgm:spPr/>
    </dgm:pt>
    <dgm:pt modelId="{C50FC37C-F470-4309-8B1A-9FF0031AFA9F}" type="pres">
      <dgm:prSet presAssocID="{504AA78D-9004-4850-9EA8-CA9825BEB64D}" presName="dummyNode1" presStyleLbl="node1" presStyleIdx="0" presStyleCnt="4"/>
      <dgm:spPr/>
    </dgm:pt>
    <dgm:pt modelId="{94296501-59E5-4A65-9C6A-690F7FFAF414}" type="pres">
      <dgm:prSet presAssocID="{504AA78D-9004-4850-9EA8-CA9825BEB64D}" presName="childNode1" presStyleLbl="bgAcc1" presStyleIdx="0" presStyleCnt="4">
        <dgm:presLayoutVars>
          <dgm:bulletEnabled val="1"/>
        </dgm:presLayoutVars>
      </dgm:prSet>
      <dgm:spPr/>
    </dgm:pt>
    <dgm:pt modelId="{C1CCC5DD-A679-499E-8F97-19956D70FA57}" type="pres">
      <dgm:prSet presAssocID="{504AA78D-9004-4850-9EA8-CA9825BEB64D}" presName="childNode1tx" presStyleLbl="bgAcc1" presStyleIdx="0" presStyleCnt="4">
        <dgm:presLayoutVars>
          <dgm:bulletEnabled val="1"/>
        </dgm:presLayoutVars>
      </dgm:prSet>
      <dgm:spPr/>
    </dgm:pt>
    <dgm:pt modelId="{31967329-DCB6-41D3-9C2A-D0E454C57103}" type="pres">
      <dgm:prSet presAssocID="{504AA78D-9004-4850-9EA8-CA9825BEB64D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B5B06DF9-DFFE-455E-8201-6D6FA0A45876}" type="pres">
      <dgm:prSet presAssocID="{504AA78D-9004-4850-9EA8-CA9825BEB64D}" presName="connSite1" presStyleCnt="0"/>
      <dgm:spPr/>
    </dgm:pt>
    <dgm:pt modelId="{09CAB083-4469-4792-BF1B-6D86EBA9B9FB}" type="pres">
      <dgm:prSet presAssocID="{CC641627-6563-4C0C-B919-0455EFABEAFF}" presName="Name9" presStyleLbl="sibTrans2D1" presStyleIdx="0" presStyleCnt="3"/>
      <dgm:spPr/>
    </dgm:pt>
    <dgm:pt modelId="{5596E3AB-D6B4-4FC6-8F3F-728F952491DF}" type="pres">
      <dgm:prSet presAssocID="{5C79BC6D-DB8F-49D9-A418-03C1A0D08DF5}" presName="composite2" presStyleCnt="0"/>
      <dgm:spPr/>
    </dgm:pt>
    <dgm:pt modelId="{30A0030C-DC6C-4F9A-A7AA-89CD772C70F0}" type="pres">
      <dgm:prSet presAssocID="{5C79BC6D-DB8F-49D9-A418-03C1A0D08DF5}" presName="dummyNode2" presStyleLbl="node1" presStyleIdx="0" presStyleCnt="4"/>
      <dgm:spPr/>
    </dgm:pt>
    <dgm:pt modelId="{8293CC18-E1A5-41AA-8A9E-F4A2C9E8AC80}" type="pres">
      <dgm:prSet presAssocID="{5C79BC6D-DB8F-49D9-A418-03C1A0D08DF5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393F4-AFD2-4DCC-9D02-2018929AB2A7}" type="pres">
      <dgm:prSet presAssocID="{5C79BC6D-DB8F-49D9-A418-03C1A0D08DF5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064D6-422A-48D5-8B43-9A7C0B32D412}" type="pres">
      <dgm:prSet presAssocID="{5C79BC6D-DB8F-49D9-A418-03C1A0D08DF5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CCBFEA64-594E-4B1D-BE78-680E01ACEEE3}" type="pres">
      <dgm:prSet presAssocID="{5C79BC6D-DB8F-49D9-A418-03C1A0D08DF5}" presName="connSite2" presStyleCnt="0"/>
      <dgm:spPr/>
    </dgm:pt>
    <dgm:pt modelId="{8996C326-6755-4E0F-967B-AC726D1781E4}" type="pres">
      <dgm:prSet presAssocID="{1D56500F-6041-4ACA-80CD-5C7347E75517}" presName="Name18" presStyleLbl="sibTrans2D1" presStyleIdx="1" presStyleCnt="3"/>
      <dgm:spPr/>
    </dgm:pt>
    <dgm:pt modelId="{3993458E-A468-4A16-B5E5-34CF4E60507A}" type="pres">
      <dgm:prSet presAssocID="{12A1249E-B09B-4F5B-B06A-46234E97CAA6}" presName="composite1" presStyleCnt="0"/>
      <dgm:spPr/>
    </dgm:pt>
    <dgm:pt modelId="{207BC09D-C2B7-4925-91CA-C243F8431427}" type="pres">
      <dgm:prSet presAssocID="{12A1249E-B09B-4F5B-B06A-46234E97CAA6}" presName="dummyNode1" presStyleLbl="node1" presStyleIdx="1" presStyleCnt="4"/>
      <dgm:spPr/>
    </dgm:pt>
    <dgm:pt modelId="{67349DA3-C3AA-4953-B1B6-C6807D9ADE2A}" type="pres">
      <dgm:prSet presAssocID="{12A1249E-B09B-4F5B-B06A-46234E97CAA6}" presName="childNode1" presStyleLbl="bgAcc1" presStyleIdx="2" presStyleCnt="4">
        <dgm:presLayoutVars>
          <dgm:bulletEnabled val="1"/>
        </dgm:presLayoutVars>
      </dgm:prSet>
      <dgm:spPr/>
    </dgm:pt>
    <dgm:pt modelId="{20A489A7-58B4-4CAB-93BB-AF726E44669E}" type="pres">
      <dgm:prSet presAssocID="{12A1249E-B09B-4F5B-B06A-46234E97CAA6}" presName="childNode1tx" presStyleLbl="bgAcc1" presStyleIdx="2" presStyleCnt="4">
        <dgm:presLayoutVars>
          <dgm:bulletEnabled val="1"/>
        </dgm:presLayoutVars>
      </dgm:prSet>
      <dgm:spPr/>
    </dgm:pt>
    <dgm:pt modelId="{8B2DD3EA-5961-4571-AE4E-62A903F912CE}" type="pres">
      <dgm:prSet presAssocID="{12A1249E-B09B-4F5B-B06A-46234E97CAA6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5B83A9C8-51E9-4959-8F96-C477C025E009}" type="pres">
      <dgm:prSet presAssocID="{12A1249E-B09B-4F5B-B06A-46234E97CAA6}" presName="connSite1" presStyleCnt="0"/>
      <dgm:spPr/>
    </dgm:pt>
    <dgm:pt modelId="{A8B9B8B7-94D2-4966-8549-9F610F628152}" type="pres">
      <dgm:prSet presAssocID="{9CFECE18-FC14-4C97-8837-D41A0B62CB00}" presName="Name9" presStyleLbl="sibTrans2D1" presStyleIdx="2" presStyleCnt="3"/>
      <dgm:spPr/>
    </dgm:pt>
    <dgm:pt modelId="{D733A27E-342E-4B55-9BE1-DADF4C66D42E}" type="pres">
      <dgm:prSet presAssocID="{50F30893-7215-466E-B101-1C0FFDC0338F}" presName="composite2" presStyleCnt="0"/>
      <dgm:spPr/>
    </dgm:pt>
    <dgm:pt modelId="{194456AF-B168-4CDA-95BE-5510224BF51F}" type="pres">
      <dgm:prSet presAssocID="{50F30893-7215-466E-B101-1C0FFDC0338F}" presName="dummyNode2" presStyleLbl="node1" presStyleIdx="2" presStyleCnt="4"/>
      <dgm:spPr/>
    </dgm:pt>
    <dgm:pt modelId="{C7E9DF93-00ED-4FEB-AF4A-80B8E6DE9C05}" type="pres">
      <dgm:prSet presAssocID="{50F30893-7215-466E-B101-1C0FFDC0338F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00152-F82D-4E02-9068-ABEEE970841A}" type="pres">
      <dgm:prSet presAssocID="{50F30893-7215-466E-B101-1C0FFDC0338F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BC063F-2EA8-42FE-BF69-9F6DF908DE77}" type="pres">
      <dgm:prSet presAssocID="{50F30893-7215-466E-B101-1C0FFDC0338F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21A6742D-270A-4D20-9C1B-001E5A94E5F6}" type="pres">
      <dgm:prSet presAssocID="{50F30893-7215-466E-B101-1C0FFDC0338F}" presName="connSite2" presStyleCnt="0"/>
      <dgm:spPr/>
    </dgm:pt>
  </dgm:ptLst>
  <dgm:cxnLst>
    <dgm:cxn modelId="{3EEE6C74-BC90-43C8-A2AA-9AB2AB007B7A}" srcId="{E4DE9A5E-2361-4A50-BC59-CFB988AC10AF}" destId="{504AA78D-9004-4850-9EA8-CA9825BEB64D}" srcOrd="0" destOrd="0" parTransId="{361025AB-1999-44EC-86EC-47A8F954EFBD}" sibTransId="{CC641627-6563-4C0C-B919-0455EFABEAFF}"/>
    <dgm:cxn modelId="{809AB54E-6E08-4977-8394-AE49D16416AA}" type="presOf" srcId="{0197AFED-EEC4-4C9C-98C5-D2C237701F94}" destId="{1A3393F4-AFD2-4DCC-9D02-2018929AB2A7}" srcOrd="1" destOrd="0" presId="urn:microsoft.com/office/officeart/2005/8/layout/hProcess4"/>
    <dgm:cxn modelId="{7E099DA4-7E3F-4E16-9199-F42F45E5266E}" srcId="{504AA78D-9004-4850-9EA8-CA9825BEB64D}" destId="{A4F50B80-F647-41AB-ACD3-E9C9A6B65F5A}" srcOrd="0" destOrd="0" parTransId="{A151AECB-DCAD-4956-95E1-85F6ABB99F59}" sibTransId="{591F7239-ACF9-4837-A2B0-162DB68626A0}"/>
    <dgm:cxn modelId="{52434018-3D90-4792-8EC9-1F86F7A4E087}" type="presOf" srcId="{5C79BC6D-DB8F-49D9-A418-03C1A0D08DF5}" destId="{C2B064D6-422A-48D5-8B43-9A7C0B32D412}" srcOrd="0" destOrd="0" presId="urn:microsoft.com/office/officeart/2005/8/layout/hProcess4"/>
    <dgm:cxn modelId="{6D0AC117-3129-42FB-BCB4-C629A58A6E1E}" srcId="{E4DE9A5E-2361-4A50-BC59-CFB988AC10AF}" destId="{12A1249E-B09B-4F5B-B06A-46234E97CAA6}" srcOrd="2" destOrd="0" parTransId="{9CBD9CA6-1DC3-4355-9ABA-1D0BA91CA89D}" sibTransId="{9CFECE18-FC14-4C97-8837-D41A0B62CB00}"/>
    <dgm:cxn modelId="{401AE0DB-B0FC-4236-BBC0-5730FD8A845D}" type="presOf" srcId="{12A1249E-B09B-4F5B-B06A-46234E97CAA6}" destId="{8B2DD3EA-5961-4571-AE4E-62A903F912CE}" srcOrd="0" destOrd="0" presId="urn:microsoft.com/office/officeart/2005/8/layout/hProcess4"/>
    <dgm:cxn modelId="{C7CE9A25-0BC8-462A-8A37-B5D4F4D792C4}" srcId="{5C79BC6D-DB8F-49D9-A418-03C1A0D08DF5}" destId="{0197AFED-EEC4-4C9C-98C5-D2C237701F94}" srcOrd="0" destOrd="0" parTransId="{A02A4AE3-753A-4D87-8522-78F456F74B26}" sibTransId="{C3585404-6A34-4B3C-9AE7-5B217A13AFE5}"/>
    <dgm:cxn modelId="{D4B8BC21-4BC2-42AC-825B-B654381E6A0A}" type="presOf" srcId="{504AA78D-9004-4850-9EA8-CA9825BEB64D}" destId="{31967329-DCB6-41D3-9C2A-D0E454C57103}" srcOrd="0" destOrd="0" presId="urn:microsoft.com/office/officeart/2005/8/layout/hProcess4"/>
    <dgm:cxn modelId="{CF55B504-7861-4AC7-8EA0-7AB5126B9401}" srcId="{50F30893-7215-466E-B101-1C0FFDC0338F}" destId="{0782EF3E-52BF-4B79-BFC3-69EDC0154BCF}" srcOrd="0" destOrd="0" parTransId="{EEFE5947-1349-483C-9FB8-75A31F0CA5E9}" sibTransId="{76335DA2-3A86-40E8-A357-9867A9E6EDA5}"/>
    <dgm:cxn modelId="{83F27FCA-82BA-42D1-B41E-38941BB74B49}" type="presOf" srcId="{0782EF3E-52BF-4B79-BFC3-69EDC0154BCF}" destId="{C7E9DF93-00ED-4FEB-AF4A-80B8E6DE9C05}" srcOrd="0" destOrd="0" presId="urn:microsoft.com/office/officeart/2005/8/layout/hProcess4"/>
    <dgm:cxn modelId="{25744527-740F-4644-B4EF-81C08B16A45E}" type="presOf" srcId="{0197AFED-EEC4-4C9C-98C5-D2C237701F94}" destId="{8293CC18-E1A5-41AA-8A9E-F4A2C9E8AC80}" srcOrd="0" destOrd="0" presId="urn:microsoft.com/office/officeart/2005/8/layout/hProcess4"/>
    <dgm:cxn modelId="{387AC04D-EF62-4AB7-9F3C-AD019C65169F}" type="presOf" srcId="{2B3B5909-CBDA-4644-9066-7C6DC4A1BD38}" destId="{20A489A7-58B4-4CAB-93BB-AF726E44669E}" srcOrd="1" destOrd="0" presId="urn:microsoft.com/office/officeart/2005/8/layout/hProcess4"/>
    <dgm:cxn modelId="{BC38ED61-8E11-4007-A56B-DC79CFCFD785}" srcId="{E4DE9A5E-2361-4A50-BC59-CFB988AC10AF}" destId="{5C79BC6D-DB8F-49D9-A418-03C1A0D08DF5}" srcOrd="1" destOrd="0" parTransId="{7B280602-BA99-40F5-B27C-C15B9499FE61}" sibTransId="{1D56500F-6041-4ACA-80CD-5C7347E75517}"/>
    <dgm:cxn modelId="{ACFD1AD2-6401-4CBB-A908-205D63878C34}" type="presOf" srcId="{0782EF3E-52BF-4B79-BFC3-69EDC0154BCF}" destId="{B8E00152-F82D-4E02-9068-ABEEE970841A}" srcOrd="1" destOrd="0" presId="urn:microsoft.com/office/officeart/2005/8/layout/hProcess4"/>
    <dgm:cxn modelId="{1F1CFBD9-D376-4D00-9288-8E8C9BBFB55F}" type="presOf" srcId="{A4F50B80-F647-41AB-ACD3-E9C9A6B65F5A}" destId="{94296501-59E5-4A65-9C6A-690F7FFAF414}" srcOrd="0" destOrd="0" presId="urn:microsoft.com/office/officeart/2005/8/layout/hProcess4"/>
    <dgm:cxn modelId="{F48874F1-2568-4559-A313-98A79B695C29}" type="presOf" srcId="{1D56500F-6041-4ACA-80CD-5C7347E75517}" destId="{8996C326-6755-4E0F-967B-AC726D1781E4}" srcOrd="0" destOrd="0" presId="urn:microsoft.com/office/officeart/2005/8/layout/hProcess4"/>
    <dgm:cxn modelId="{5E63B6EF-5C9D-4143-86DF-D9E7D14DEC56}" type="presOf" srcId="{CC641627-6563-4C0C-B919-0455EFABEAFF}" destId="{09CAB083-4469-4792-BF1B-6D86EBA9B9FB}" srcOrd="0" destOrd="0" presId="urn:microsoft.com/office/officeart/2005/8/layout/hProcess4"/>
    <dgm:cxn modelId="{89A98138-A628-42F7-A92F-DFF7892DA193}" type="presOf" srcId="{2B3B5909-CBDA-4644-9066-7C6DC4A1BD38}" destId="{67349DA3-C3AA-4953-B1B6-C6807D9ADE2A}" srcOrd="0" destOrd="0" presId="urn:microsoft.com/office/officeart/2005/8/layout/hProcess4"/>
    <dgm:cxn modelId="{A163956D-11CC-4B08-A15D-9E8B971F56A5}" type="presOf" srcId="{9CFECE18-FC14-4C97-8837-D41A0B62CB00}" destId="{A8B9B8B7-94D2-4966-8549-9F610F628152}" srcOrd="0" destOrd="0" presId="urn:microsoft.com/office/officeart/2005/8/layout/hProcess4"/>
    <dgm:cxn modelId="{CB7C7A28-A624-4C65-B1F8-077154FF97F9}" type="presOf" srcId="{A4F50B80-F647-41AB-ACD3-E9C9A6B65F5A}" destId="{C1CCC5DD-A679-499E-8F97-19956D70FA57}" srcOrd="1" destOrd="0" presId="urn:microsoft.com/office/officeart/2005/8/layout/hProcess4"/>
    <dgm:cxn modelId="{A1E33417-4B1A-49F6-AD01-D6627668B33F}" srcId="{E4DE9A5E-2361-4A50-BC59-CFB988AC10AF}" destId="{50F30893-7215-466E-B101-1C0FFDC0338F}" srcOrd="3" destOrd="0" parTransId="{1F13AEF3-D4FB-49DD-A7DF-09EEA4B7F8AB}" sibTransId="{03507744-D2CC-4E54-BD07-38FDAC4669C7}"/>
    <dgm:cxn modelId="{5184C12A-FD42-4326-B9CA-9928F5707448}" srcId="{12A1249E-B09B-4F5B-B06A-46234E97CAA6}" destId="{2B3B5909-CBDA-4644-9066-7C6DC4A1BD38}" srcOrd="0" destOrd="0" parTransId="{4EA96F60-5B0F-4C5F-9AC9-46C3E07BF1C9}" sibTransId="{759F0832-DB1A-4E5A-8E53-8952A66FCB27}"/>
    <dgm:cxn modelId="{9048B57C-EB99-45F4-AA94-F0CD23E6BAC8}" type="presOf" srcId="{E4DE9A5E-2361-4A50-BC59-CFB988AC10AF}" destId="{E38E1E83-6D5C-47F8-A655-F3F60EA679AB}" srcOrd="0" destOrd="0" presId="urn:microsoft.com/office/officeart/2005/8/layout/hProcess4"/>
    <dgm:cxn modelId="{5B89B4C8-E595-4F0A-8469-4EA3BE6A5532}" type="presOf" srcId="{50F30893-7215-466E-B101-1C0FFDC0338F}" destId="{DEBC063F-2EA8-42FE-BF69-9F6DF908DE77}" srcOrd="0" destOrd="0" presId="urn:microsoft.com/office/officeart/2005/8/layout/hProcess4"/>
    <dgm:cxn modelId="{DAABDDA3-7AC4-4EDA-9FD7-88232A7029E4}" type="presParOf" srcId="{E38E1E83-6D5C-47F8-A655-F3F60EA679AB}" destId="{6B6A51C9-C24A-4E1D-8222-2EA4D5F33DE0}" srcOrd="0" destOrd="0" presId="urn:microsoft.com/office/officeart/2005/8/layout/hProcess4"/>
    <dgm:cxn modelId="{82952FD7-4C95-4AFC-BEAF-68A1CA6D643A}" type="presParOf" srcId="{E38E1E83-6D5C-47F8-A655-F3F60EA679AB}" destId="{6D025977-06FD-46B2-BA1B-B2A907F79AAA}" srcOrd="1" destOrd="0" presId="urn:microsoft.com/office/officeart/2005/8/layout/hProcess4"/>
    <dgm:cxn modelId="{31F9ED10-2C8E-41FA-B2E5-CC7334DCB2A2}" type="presParOf" srcId="{E38E1E83-6D5C-47F8-A655-F3F60EA679AB}" destId="{FA32CB74-0570-4314-ACD2-F576174D5EF7}" srcOrd="2" destOrd="0" presId="urn:microsoft.com/office/officeart/2005/8/layout/hProcess4"/>
    <dgm:cxn modelId="{69760E42-61F0-4607-A573-5022745D6BC8}" type="presParOf" srcId="{FA32CB74-0570-4314-ACD2-F576174D5EF7}" destId="{66B4E3B8-00AB-4B2E-ABB2-D926EC1199B6}" srcOrd="0" destOrd="0" presId="urn:microsoft.com/office/officeart/2005/8/layout/hProcess4"/>
    <dgm:cxn modelId="{10CEEA3C-57A0-4485-B054-0656F1AC5E77}" type="presParOf" srcId="{66B4E3B8-00AB-4B2E-ABB2-D926EC1199B6}" destId="{C50FC37C-F470-4309-8B1A-9FF0031AFA9F}" srcOrd="0" destOrd="0" presId="urn:microsoft.com/office/officeart/2005/8/layout/hProcess4"/>
    <dgm:cxn modelId="{675536C5-DA4F-497D-BBB3-99C2B3D41588}" type="presParOf" srcId="{66B4E3B8-00AB-4B2E-ABB2-D926EC1199B6}" destId="{94296501-59E5-4A65-9C6A-690F7FFAF414}" srcOrd="1" destOrd="0" presId="urn:microsoft.com/office/officeart/2005/8/layout/hProcess4"/>
    <dgm:cxn modelId="{57CA0998-916B-40EA-A825-CE0DE587EC8F}" type="presParOf" srcId="{66B4E3B8-00AB-4B2E-ABB2-D926EC1199B6}" destId="{C1CCC5DD-A679-499E-8F97-19956D70FA57}" srcOrd="2" destOrd="0" presId="urn:microsoft.com/office/officeart/2005/8/layout/hProcess4"/>
    <dgm:cxn modelId="{3CF76B59-4CC5-4B3B-B2E8-250F40D25276}" type="presParOf" srcId="{66B4E3B8-00AB-4B2E-ABB2-D926EC1199B6}" destId="{31967329-DCB6-41D3-9C2A-D0E454C57103}" srcOrd="3" destOrd="0" presId="urn:microsoft.com/office/officeart/2005/8/layout/hProcess4"/>
    <dgm:cxn modelId="{E4898EFC-4FD7-420C-B509-26C5475FA6C9}" type="presParOf" srcId="{66B4E3B8-00AB-4B2E-ABB2-D926EC1199B6}" destId="{B5B06DF9-DFFE-455E-8201-6D6FA0A45876}" srcOrd="4" destOrd="0" presId="urn:microsoft.com/office/officeart/2005/8/layout/hProcess4"/>
    <dgm:cxn modelId="{3BD8AE33-3E53-47EB-A95E-25EE6737A220}" type="presParOf" srcId="{FA32CB74-0570-4314-ACD2-F576174D5EF7}" destId="{09CAB083-4469-4792-BF1B-6D86EBA9B9FB}" srcOrd="1" destOrd="0" presId="urn:microsoft.com/office/officeart/2005/8/layout/hProcess4"/>
    <dgm:cxn modelId="{1BBEB07B-C359-4ED5-8E61-6F2E62C05301}" type="presParOf" srcId="{FA32CB74-0570-4314-ACD2-F576174D5EF7}" destId="{5596E3AB-D6B4-4FC6-8F3F-728F952491DF}" srcOrd="2" destOrd="0" presId="urn:microsoft.com/office/officeart/2005/8/layout/hProcess4"/>
    <dgm:cxn modelId="{FFEAD63D-DDA8-4E47-8261-486DF1A7CCF7}" type="presParOf" srcId="{5596E3AB-D6B4-4FC6-8F3F-728F952491DF}" destId="{30A0030C-DC6C-4F9A-A7AA-89CD772C70F0}" srcOrd="0" destOrd="0" presId="urn:microsoft.com/office/officeart/2005/8/layout/hProcess4"/>
    <dgm:cxn modelId="{BEF6A4AA-1AB1-4D65-9F1C-8CA55A21925F}" type="presParOf" srcId="{5596E3AB-D6B4-4FC6-8F3F-728F952491DF}" destId="{8293CC18-E1A5-41AA-8A9E-F4A2C9E8AC80}" srcOrd="1" destOrd="0" presId="urn:microsoft.com/office/officeart/2005/8/layout/hProcess4"/>
    <dgm:cxn modelId="{8A88C9CC-971C-4F78-8088-EF6D142D1A65}" type="presParOf" srcId="{5596E3AB-D6B4-4FC6-8F3F-728F952491DF}" destId="{1A3393F4-AFD2-4DCC-9D02-2018929AB2A7}" srcOrd="2" destOrd="0" presId="urn:microsoft.com/office/officeart/2005/8/layout/hProcess4"/>
    <dgm:cxn modelId="{DBA849F3-2EBC-469F-B5B2-0765117B9CD9}" type="presParOf" srcId="{5596E3AB-D6B4-4FC6-8F3F-728F952491DF}" destId="{C2B064D6-422A-48D5-8B43-9A7C0B32D412}" srcOrd="3" destOrd="0" presId="urn:microsoft.com/office/officeart/2005/8/layout/hProcess4"/>
    <dgm:cxn modelId="{4578AA9B-39B2-49B2-A172-648DC3E3E546}" type="presParOf" srcId="{5596E3AB-D6B4-4FC6-8F3F-728F952491DF}" destId="{CCBFEA64-594E-4B1D-BE78-680E01ACEEE3}" srcOrd="4" destOrd="0" presId="urn:microsoft.com/office/officeart/2005/8/layout/hProcess4"/>
    <dgm:cxn modelId="{63DD6AB5-EED2-468C-A991-8A08BA227006}" type="presParOf" srcId="{FA32CB74-0570-4314-ACD2-F576174D5EF7}" destId="{8996C326-6755-4E0F-967B-AC726D1781E4}" srcOrd="3" destOrd="0" presId="urn:microsoft.com/office/officeart/2005/8/layout/hProcess4"/>
    <dgm:cxn modelId="{2A7ECBC8-57A4-4547-B998-416DDEFB630D}" type="presParOf" srcId="{FA32CB74-0570-4314-ACD2-F576174D5EF7}" destId="{3993458E-A468-4A16-B5E5-34CF4E60507A}" srcOrd="4" destOrd="0" presId="urn:microsoft.com/office/officeart/2005/8/layout/hProcess4"/>
    <dgm:cxn modelId="{7DAE3E26-378A-42A4-8574-C8F864579366}" type="presParOf" srcId="{3993458E-A468-4A16-B5E5-34CF4E60507A}" destId="{207BC09D-C2B7-4925-91CA-C243F8431427}" srcOrd="0" destOrd="0" presId="urn:microsoft.com/office/officeart/2005/8/layout/hProcess4"/>
    <dgm:cxn modelId="{2E387C67-78BE-44E5-93B9-E47BF2393328}" type="presParOf" srcId="{3993458E-A468-4A16-B5E5-34CF4E60507A}" destId="{67349DA3-C3AA-4953-B1B6-C6807D9ADE2A}" srcOrd="1" destOrd="0" presId="urn:microsoft.com/office/officeart/2005/8/layout/hProcess4"/>
    <dgm:cxn modelId="{31BC2D7C-C4E5-413F-A186-91A514BAA554}" type="presParOf" srcId="{3993458E-A468-4A16-B5E5-34CF4E60507A}" destId="{20A489A7-58B4-4CAB-93BB-AF726E44669E}" srcOrd="2" destOrd="0" presId="urn:microsoft.com/office/officeart/2005/8/layout/hProcess4"/>
    <dgm:cxn modelId="{8E5C6B0C-369D-4A39-94C4-8E9BBA9F43C5}" type="presParOf" srcId="{3993458E-A468-4A16-B5E5-34CF4E60507A}" destId="{8B2DD3EA-5961-4571-AE4E-62A903F912CE}" srcOrd="3" destOrd="0" presId="urn:microsoft.com/office/officeart/2005/8/layout/hProcess4"/>
    <dgm:cxn modelId="{D73F2B81-7E8B-403E-BEDA-5300F49C94AF}" type="presParOf" srcId="{3993458E-A468-4A16-B5E5-34CF4E60507A}" destId="{5B83A9C8-51E9-4959-8F96-C477C025E009}" srcOrd="4" destOrd="0" presId="urn:microsoft.com/office/officeart/2005/8/layout/hProcess4"/>
    <dgm:cxn modelId="{0080FD69-9634-4185-BB08-54717E8FA638}" type="presParOf" srcId="{FA32CB74-0570-4314-ACD2-F576174D5EF7}" destId="{A8B9B8B7-94D2-4966-8549-9F610F628152}" srcOrd="5" destOrd="0" presId="urn:microsoft.com/office/officeart/2005/8/layout/hProcess4"/>
    <dgm:cxn modelId="{3A37D430-5ADE-40F7-A8A0-1DD1778AE70A}" type="presParOf" srcId="{FA32CB74-0570-4314-ACD2-F576174D5EF7}" destId="{D733A27E-342E-4B55-9BE1-DADF4C66D42E}" srcOrd="6" destOrd="0" presId="urn:microsoft.com/office/officeart/2005/8/layout/hProcess4"/>
    <dgm:cxn modelId="{D9921D1D-0C51-4428-925E-E1BF5F4E94B8}" type="presParOf" srcId="{D733A27E-342E-4B55-9BE1-DADF4C66D42E}" destId="{194456AF-B168-4CDA-95BE-5510224BF51F}" srcOrd="0" destOrd="0" presId="urn:microsoft.com/office/officeart/2005/8/layout/hProcess4"/>
    <dgm:cxn modelId="{79212F0A-F14D-4451-915F-7A2133A666DE}" type="presParOf" srcId="{D733A27E-342E-4B55-9BE1-DADF4C66D42E}" destId="{C7E9DF93-00ED-4FEB-AF4A-80B8E6DE9C05}" srcOrd="1" destOrd="0" presId="urn:microsoft.com/office/officeart/2005/8/layout/hProcess4"/>
    <dgm:cxn modelId="{79B88839-E5A3-4871-BE0A-8D8F10227023}" type="presParOf" srcId="{D733A27E-342E-4B55-9BE1-DADF4C66D42E}" destId="{B8E00152-F82D-4E02-9068-ABEEE970841A}" srcOrd="2" destOrd="0" presId="urn:microsoft.com/office/officeart/2005/8/layout/hProcess4"/>
    <dgm:cxn modelId="{45DC36FC-74F8-4195-A841-13E187AD8526}" type="presParOf" srcId="{D733A27E-342E-4B55-9BE1-DADF4C66D42E}" destId="{DEBC063F-2EA8-42FE-BF69-9F6DF908DE77}" srcOrd="3" destOrd="0" presId="urn:microsoft.com/office/officeart/2005/8/layout/hProcess4"/>
    <dgm:cxn modelId="{696BF931-22AA-4789-A74E-FB5F02ACA2B2}" type="presParOf" srcId="{D733A27E-342E-4B55-9BE1-DADF4C66D42E}" destId="{21A6742D-270A-4D20-9C1B-001E5A94E5F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69016-48A9-4B74-A08F-41C22B6B37B6}" type="doc">
      <dgm:prSet loTypeId="urn:microsoft.com/office/officeart/2005/8/layout/process5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3919DD5-F6A9-4BC5-B493-BB43E664B93B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200" b="1" dirty="0" smtClean="0"/>
            <a:t>Письменное требование вернуть деньги</a:t>
          </a:r>
          <a:endParaRPr lang="ru-RU" sz="1200" b="1" dirty="0"/>
        </a:p>
      </dgm:t>
    </dgm:pt>
    <dgm:pt modelId="{3278E6F1-A9FE-4101-A653-7CCAA96AAB17}" type="parTrans" cxnId="{E2FEB95D-B253-440E-A996-6B3940820563}">
      <dgm:prSet/>
      <dgm:spPr/>
      <dgm:t>
        <a:bodyPr/>
        <a:lstStyle/>
        <a:p>
          <a:endParaRPr lang="ru-RU" b="1"/>
        </a:p>
      </dgm:t>
    </dgm:pt>
    <dgm:pt modelId="{A29CA9BC-4E0F-4DDD-A380-C3F700DB0A60}" type="sibTrans" cxnId="{E2FEB95D-B253-440E-A996-6B3940820563}">
      <dgm:prSet/>
      <dgm:spPr/>
      <dgm:t>
        <a:bodyPr/>
        <a:lstStyle/>
        <a:p>
          <a:endParaRPr lang="ru-RU" b="1"/>
        </a:p>
      </dgm:t>
    </dgm:pt>
    <dgm:pt modelId="{82AC116E-22E8-4BAD-85B7-1A48DB09A049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200" b="1" dirty="0" smtClean="0"/>
            <a:t>Жалоба в СРО и Банк России </a:t>
          </a:r>
          <a:endParaRPr lang="ru-RU" sz="1200" b="1" dirty="0"/>
        </a:p>
      </dgm:t>
    </dgm:pt>
    <dgm:pt modelId="{EAEE5984-50E9-408F-8948-D07977DA6828}" type="parTrans" cxnId="{ED17739A-46C2-46E3-A348-8CF7E98D71D7}">
      <dgm:prSet/>
      <dgm:spPr/>
      <dgm:t>
        <a:bodyPr/>
        <a:lstStyle/>
        <a:p>
          <a:endParaRPr lang="ru-RU" b="1"/>
        </a:p>
      </dgm:t>
    </dgm:pt>
    <dgm:pt modelId="{F699D5BE-FCF3-4709-9B36-854CC975F36C}" type="sibTrans" cxnId="{ED17739A-46C2-46E3-A348-8CF7E98D71D7}">
      <dgm:prSet/>
      <dgm:spPr/>
      <dgm:t>
        <a:bodyPr/>
        <a:lstStyle/>
        <a:p>
          <a:endParaRPr lang="ru-RU" b="1"/>
        </a:p>
      </dgm:t>
    </dgm:pt>
    <dgm:pt modelId="{E2CC430C-393C-4A6B-BF81-CAB9A09FDB72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200" b="1" dirty="0" smtClean="0"/>
            <a:t>Обращение в суд, если компания реальная и в РФ</a:t>
          </a:r>
          <a:endParaRPr lang="ru-RU" sz="1200" b="1" dirty="0"/>
        </a:p>
      </dgm:t>
    </dgm:pt>
    <dgm:pt modelId="{C4A37353-09E5-49D6-806F-BC966059757F}" type="parTrans" cxnId="{026B648F-5BF2-4352-A3A3-A940EF5264B6}">
      <dgm:prSet/>
      <dgm:spPr/>
      <dgm:t>
        <a:bodyPr/>
        <a:lstStyle/>
        <a:p>
          <a:endParaRPr lang="ru-RU" b="1"/>
        </a:p>
      </dgm:t>
    </dgm:pt>
    <dgm:pt modelId="{3CBFEDC4-8B12-42F6-A0BB-ADB4824A2FCF}" type="sibTrans" cxnId="{026B648F-5BF2-4352-A3A3-A940EF5264B6}">
      <dgm:prSet/>
      <dgm:spPr/>
      <dgm:t>
        <a:bodyPr/>
        <a:lstStyle/>
        <a:p>
          <a:endParaRPr lang="ru-RU" b="1"/>
        </a:p>
      </dgm:t>
    </dgm:pt>
    <dgm:pt modelId="{573FCE7A-EA8C-4FDB-9DDF-88EAA90F5911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200" b="1" dirty="0" smtClean="0"/>
            <a:t>Обращение в полицию , если очевидно мошенничество</a:t>
          </a:r>
          <a:endParaRPr lang="ru-RU" sz="1200" b="1" dirty="0"/>
        </a:p>
      </dgm:t>
    </dgm:pt>
    <dgm:pt modelId="{52057B13-4AAA-486F-83EE-0AEE3EB51882}" type="parTrans" cxnId="{A37CFCDD-0F97-47DE-8234-71C4615A2E2C}">
      <dgm:prSet/>
      <dgm:spPr/>
      <dgm:t>
        <a:bodyPr/>
        <a:lstStyle/>
        <a:p>
          <a:endParaRPr lang="ru-RU" b="1"/>
        </a:p>
      </dgm:t>
    </dgm:pt>
    <dgm:pt modelId="{EF821870-3E8C-4163-83EF-308554C29752}" type="sibTrans" cxnId="{A37CFCDD-0F97-47DE-8234-71C4615A2E2C}">
      <dgm:prSet/>
      <dgm:spPr/>
      <dgm:t>
        <a:bodyPr/>
        <a:lstStyle/>
        <a:p>
          <a:endParaRPr lang="ru-RU" b="1"/>
        </a:p>
      </dgm:t>
    </dgm:pt>
    <dgm:pt modelId="{E416D260-5C02-40F4-A5BC-EB723F7CD3C9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200" b="1" dirty="0" smtClean="0"/>
            <a:t>В случае банкротства компании -заявление конкурсному управляющему</a:t>
          </a:r>
          <a:endParaRPr lang="ru-RU" sz="1200" b="1" dirty="0"/>
        </a:p>
      </dgm:t>
    </dgm:pt>
    <dgm:pt modelId="{9B25F2B3-D455-48B4-A60C-056723C99313}" type="parTrans" cxnId="{DD0CF1A3-E716-46A5-ADC3-E07EF7B4303B}">
      <dgm:prSet/>
      <dgm:spPr/>
      <dgm:t>
        <a:bodyPr/>
        <a:lstStyle/>
        <a:p>
          <a:endParaRPr lang="ru-RU" b="1"/>
        </a:p>
      </dgm:t>
    </dgm:pt>
    <dgm:pt modelId="{C8792D4E-4EE9-45EE-9B48-84A06BADDFB0}" type="sibTrans" cxnId="{DD0CF1A3-E716-46A5-ADC3-E07EF7B4303B}">
      <dgm:prSet/>
      <dgm:spPr/>
      <dgm:t>
        <a:bodyPr/>
        <a:lstStyle/>
        <a:p>
          <a:endParaRPr lang="ru-RU" b="1"/>
        </a:p>
      </dgm:t>
    </dgm:pt>
    <dgm:pt modelId="{6CF2142B-6485-4F08-94DF-498E7D73DA22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200" b="1" dirty="0" smtClean="0"/>
            <a:t>Если компания включена в реестр ФОГФ, подать заявление на выплату компенсации</a:t>
          </a:r>
          <a:endParaRPr lang="ru-RU" sz="1200" b="1" dirty="0"/>
        </a:p>
      </dgm:t>
    </dgm:pt>
    <dgm:pt modelId="{E5604CCD-0918-47AF-934B-59C4A885BBE7}" type="parTrans" cxnId="{DF2E122F-73AC-4B9E-9AD7-AF0DBFC6016F}">
      <dgm:prSet/>
      <dgm:spPr/>
      <dgm:t>
        <a:bodyPr/>
        <a:lstStyle/>
        <a:p>
          <a:endParaRPr lang="ru-RU" b="1"/>
        </a:p>
      </dgm:t>
    </dgm:pt>
    <dgm:pt modelId="{1AF53729-44A9-4E64-B789-091FF93293AF}" type="sibTrans" cxnId="{DF2E122F-73AC-4B9E-9AD7-AF0DBFC6016F}">
      <dgm:prSet/>
      <dgm:spPr/>
      <dgm:t>
        <a:bodyPr/>
        <a:lstStyle/>
        <a:p>
          <a:endParaRPr lang="ru-RU" b="1"/>
        </a:p>
      </dgm:t>
    </dgm:pt>
    <dgm:pt modelId="{938F58A3-1ABD-41C7-BBA4-A7314883D829}" type="pres">
      <dgm:prSet presAssocID="{8FB69016-48A9-4B74-A08F-41C22B6B37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4A443A-B169-4564-B748-561A39F48349}" type="pres">
      <dgm:prSet presAssocID="{D3919DD5-F6A9-4BC5-B493-BB43E664B93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C29A6-2AD9-4B39-A3EF-50480E1DEB71}" type="pres">
      <dgm:prSet presAssocID="{A29CA9BC-4E0F-4DDD-A380-C3F700DB0A60}" presName="sibTrans" presStyleLbl="sibTrans2D1" presStyleIdx="0" presStyleCnt="5"/>
      <dgm:spPr/>
      <dgm:t>
        <a:bodyPr/>
        <a:lstStyle/>
        <a:p>
          <a:endParaRPr lang="ru-RU"/>
        </a:p>
      </dgm:t>
    </dgm:pt>
    <dgm:pt modelId="{AE8C7D15-E2B1-4D92-8BC7-CFC59514001A}" type="pres">
      <dgm:prSet presAssocID="{A29CA9BC-4E0F-4DDD-A380-C3F700DB0A60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FB8D3CB-02F8-47C3-93CE-7797A0212E00}" type="pres">
      <dgm:prSet presAssocID="{82AC116E-22E8-4BAD-85B7-1A48DB09A04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161ED-00E3-451B-8634-44CF3C82247C}" type="pres">
      <dgm:prSet presAssocID="{F699D5BE-FCF3-4709-9B36-854CC975F36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B90E9FC2-903E-4B9D-B248-7D6B6D3B62F0}" type="pres">
      <dgm:prSet presAssocID="{F699D5BE-FCF3-4709-9B36-854CC975F36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F9888C2D-276E-46EF-A048-09E27F678C98}" type="pres">
      <dgm:prSet presAssocID="{E2CC430C-393C-4A6B-BF81-CAB9A09FDB7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A9FD9-C144-4198-B2FC-A5350697BEFA}" type="pres">
      <dgm:prSet presAssocID="{3CBFEDC4-8B12-42F6-A0BB-ADB4824A2FCF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402E9CC-F82C-4F5D-B8FB-15016D51249D}" type="pres">
      <dgm:prSet presAssocID="{3CBFEDC4-8B12-42F6-A0BB-ADB4824A2FC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E21452C-AD97-4726-8759-9C16E4DC8B29}" type="pres">
      <dgm:prSet presAssocID="{573FCE7A-EA8C-4FDB-9DDF-88EAA90F5911}" presName="node" presStyleLbl="node1" presStyleIdx="3" presStyleCnt="6" custLinFactNeighborX="-68" custLinFactNeighborY="-3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A7BAF-CE39-4A19-9C9E-1192BBEB31CC}" type="pres">
      <dgm:prSet presAssocID="{EF821870-3E8C-4163-83EF-308554C29752}" presName="sibTrans" presStyleLbl="sibTrans2D1" presStyleIdx="3" presStyleCnt="5"/>
      <dgm:spPr/>
      <dgm:t>
        <a:bodyPr/>
        <a:lstStyle/>
        <a:p>
          <a:endParaRPr lang="ru-RU"/>
        </a:p>
      </dgm:t>
    </dgm:pt>
    <dgm:pt modelId="{6B4C6AD8-C4E5-4E2D-8A6B-B6492AA6FDAB}" type="pres">
      <dgm:prSet presAssocID="{EF821870-3E8C-4163-83EF-308554C2975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26390064-DE46-4116-91D2-9EF462D5A988}" type="pres">
      <dgm:prSet presAssocID="{E416D260-5C02-40F4-A5BC-EB723F7CD3C9}" presName="node" presStyleLbl="node1" presStyleIdx="4" presStyleCnt="6" custScaleY="120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9E851-7318-4638-A0C2-1EF982E97EBB}" type="pres">
      <dgm:prSet presAssocID="{C8792D4E-4EE9-45EE-9B48-84A06BADDFB0}" presName="sibTrans" presStyleLbl="sibTrans2D1" presStyleIdx="4" presStyleCnt="5"/>
      <dgm:spPr/>
      <dgm:t>
        <a:bodyPr/>
        <a:lstStyle/>
        <a:p>
          <a:endParaRPr lang="ru-RU"/>
        </a:p>
      </dgm:t>
    </dgm:pt>
    <dgm:pt modelId="{39DAF39B-FE0B-4348-A006-42ADB26EA377}" type="pres">
      <dgm:prSet presAssocID="{C8792D4E-4EE9-45EE-9B48-84A06BADDFB0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13EF9B9A-78F5-4FF5-9D5F-8EC37FE11068}" type="pres">
      <dgm:prSet presAssocID="{6CF2142B-6485-4F08-94DF-498E7D73DA22}" presName="node" presStyleLbl="node1" presStyleIdx="5" presStyleCnt="6" custScaleY="120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8BEA23-907A-488E-9332-DA2681249515}" type="presOf" srcId="{82AC116E-22E8-4BAD-85B7-1A48DB09A049}" destId="{2FB8D3CB-02F8-47C3-93CE-7797A0212E00}" srcOrd="0" destOrd="0" presId="urn:microsoft.com/office/officeart/2005/8/layout/process5"/>
    <dgm:cxn modelId="{DF2E122F-73AC-4B9E-9AD7-AF0DBFC6016F}" srcId="{8FB69016-48A9-4B74-A08F-41C22B6B37B6}" destId="{6CF2142B-6485-4F08-94DF-498E7D73DA22}" srcOrd="5" destOrd="0" parTransId="{E5604CCD-0918-47AF-934B-59C4A885BBE7}" sibTransId="{1AF53729-44A9-4E64-B789-091FF93293AF}"/>
    <dgm:cxn modelId="{E2FEB95D-B253-440E-A996-6B3940820563}" srcId="{8FB69016-48A9-4B74-A08F-41C22B6B37B6}" destId="{D3919DD5-F6A9-4BC5-B493-BB43E664B93B}" srcOrd="0" destOrd="0" parTransId="{3278E6F1-A9FE-4101-A653-7CCAA96AAB17}" sibTransId="{A29CA9BC-4E0F-4DDD-A380-C3F700DB0A60}"/>
    <dgm:cxn modelId="{A253D00B-4F60-40EA-8EE9-0B798A91AF6F}" type="presOf" srcId="{D3919DD5-F6A9-4BC5-B493-BB43E664B93B}" destId="{864A443A-B169-4564-B748-561A39F48349}" srcOrd="0" destOrd="0" presId="urn:microsoft.com/office/officeart/2005/8/layout/process5"/>
    <dgm:cxn modelId="{465A977C-1663-4562-8E98-C0B57D68CF81}" type="presOf" srcId="{A29CA9BC-4E0F-4DDD-A380-C3F700DB0A60}" destId="{AE8C7D15-E2B1-4D92-8BC7-CFC59514001A}" srcOrd="1" destOrd="0" presId="urn:microsoft.com/office/officeart/2005/8/layout/process5"/>
    <dgm:cxn modelId="{1751284E-C6DC-499A-A79A-2538CAEB7D13}" type="presOf" srcId="{E416D260-5C02-40F4-A5BC-EB723F7CD3C9}" destId="{26390064-DE46-4116-91D2-9EF462D5A988}" srcOrd="0" destOrd="0" presId="urn:microsoft.com/office/officeart/2005/8/layout/process5"/>
    <dgm:cxn modelId="{026B648F-5BF2-4352-A3A3-A940EF5264B6}" srcId="{8FB69016-48A9-4B74-A08F-41C22B6B37B6}" destId="{E2CC430C-393C-4A6B-BF81-CAB9A09FDB72}" srcOrd="2" destOrd="0" parTransId="{C4A37353-09E5-49D6-806F-BC966059757F}" sibTransId="{3CBFEDC4-8B12-42F6-A0BB-ADB4824A2FCF}"/>
    <dgm:cxn modelId="{ED17739A-46C2-46E3-A348-8CF7E98D71D7}" srcId="{8FB69016-48A9-4B74-A08F-41C22B6B37B6}" destId="{82AC116E-22E8-4BAD-85B7-1A48DB09A049}" srcOrd="1" destOrd="0" parTransId="{EAEE5984-50E9-408F-8948-D07977DA6828}" sibTransId="{F699D5BE-FCF3-4709-9B36-854CC975F36C}"/>
    <dgm:cxn modelId="{9D1473DB-26B3-4D37-B948-3AAE0E2E2EF8}" type="presOf" srcId="{A29CA9BC-4E0F-4DDD-A380-C3F700DB0A60}" destId="{937C29A6-2AD9-4B39-A3EF-50480E1DEB71}" srcOrd="0" destOrd="0" presId="urn:microsoft.com/office/officeart/2005/8/layout/process5"/>
    <dgm:cxn modelId="{C92ACBBB-7A1F-4AE2-AE6F-C290167CD797}" type="presOf" srcId="{C8792D4E-4EE9-45EE-9B48-84A06BADDFB0}" destId="{39DAF39B-FE0B-4348-A006-42ADB26EA377}" srcOrd="1" destOrd="0" presId="urn:microsoft.com/office/officeart/2005/8/layout/process5"/>
    <dgm:cxn modelId="{54709821-EFD4-4859-B189-04368D6418E1}" type="presOf" srcId="{6CF2142B-6485-4F08-94DF-498E7D73DA22}" destId="{13EF9B9A-78F5-4FF5-9D5F-8EC37FE11068}" srcOrd="0" destOrd="0" presId="urn:microsoft.com/office/officeart/2005/8/layout/process5"/>
    <dgm:cxn modelId="{C398E5E5-1A6C-4110-8B4E-182B1627ACCB}" type="presOf" srcId="{8FB69016-48A9-4B74-A08F-41C22B6B37B6}" destId="{938F58A3-1ABD-41C7-BBA4-A7314883D829}" srcOrd="0" destOrd="0" presId="urn:microsoft.com/office/officeart/2005/8/layout/process5"/>
    <dgm:cxn modelId="{C663C235-83C3-419F-A8B8-A1D7338DBD6F}" type="presOf" srcId="{EF821870-3E8C-4163-83EF-308554C29752}" destId="{B08A7BAF-CE39-4A19-9C9E-1192BBEB31CC}" srcOrd="0" destOrd="0" presId="urn:microsoft.com/office/officeart/2005/8/layout/process5"/>
    <dgm:cxn modelId="{CD0A95A0-FC83-4D93-9712-780D8BB53793}" type="presOf" srcId="{3CBFEDC4-8B12-42F6-A0BB-ADB4824A2FCF}" destId="{E402E9CC-F82C-4F5D-B8FB-15016D51249D}" srcOrd="1" destOrd="0" presId="urn:microsoft.com/office/officeart/2005/8/layout/process5"/>
    <dgm:cxn modelId="{DD0CF1A3-E716-46A5-ADC3-E07EF7B4303B}" srcId="{8FB69016-48A9-4B74-A08F-41C22B6B37B6}" destId="{E416D260-5C02-40F4-A5BC-EB723F7CD3C9}" srcOrd="4" destOrd="0" parTransId="{9B25F2B3-D455-48B4-A60C-056723C99313}" sibTransId="{C8792D4E-4EE9-45EE-9B48-84A06BADDFB0}"/>
    <dgm:cxn modelId="{A37CFCDD-0F97-47DE-8234-71C4615A2E2C}" srcId="{8FB69016-48A9-4B74-A08F-41C22B6B37B6}" destId="{573FCE7A-EA8C-4FDB-9DDF-88EAA90F5911}" srcOrd="3" destOrd="0" parTransId="{52057B13-4AAA-486F-83EE-0AEE3EB51882}" sibTransId="{EF821870-3E8C-4163-83EF-308554C29752}"/>
    <dgm:cxn modelId="{BF8AF64F-D204-455D-90EB-A346301548A1}" type="presOf" srcId="{EF821870-3E8C-4163-83EF-308554C29752}" destId="{6B4C6AD8-C4E5-4E2D-8A6B-B6492AA6FDAB}" srcOrd="1" destOrd="0" presId="urn:microsoft.com/office/officeart/2005/8/layout/process5"/>
    <dgm:cxn modelId="{FCDD6CDB-0D6F-4413-83EF-B4EA926274EF}" type="presOf" srcId="{3CBFEDC4-8B12-42F6-A0BB-ADB4824A2FCF}" destId="{4E2A9FD9-C144-4198-B2FC-A5350697BEFA}" srcOrd="0" destOrd="0" presId="urn:microsoft.com/office/officeart/2005/8/layout/process5"/>
    <dgm:cxn modelId="{CB1FA3E1-1F2F-4A99-836E-AE1EA46E49B3}" type="presOf" srcId="{F699D5BE-FCF3-4709-9B36-854CC975F36C}" destId="{B90E9FC2-903E-4B9D-B248-7D6B6D3B62F0}" srcOrd="1" destOrd="0" presId="urn:microsoft.com/office/officeart/2005/8/layout/process5"/>
    <dgm:cxn modelId="{F52A4E59-906F-46ED-A0D3-AA68C4F0C893}" type="presOf" srcId="{573FCE7A-EA8C-4FDB-9DDF-88EAA90F5911}" destId="{0E21452C-AD97-4726-8759-9C16E4DC8B29}" srcOrd="0" destOrd="0" presId="urn:microsoft.com/office/officeart/2005/8/layout/process5"/>
    <dgm:cxn modelId="{29950D5F-6634-45EB-9FD5-60E85E0FC50E}" type="presOf" srcId="{C8792D4E-4EE9-45EE-9B48-84A06BADDFB0}" destId="{3449E851-7318-4638-A0C2-1EF982E97EBB}" srcOrd="0" destOrd="0" presId="urn:microsoft.com/office/officeart/2005/8/layout/process5"/>
    <dgm:cxn modelId="{79C5FBA3-3E94-4F14-BE06-35B0A8825877}" type="presOf" srcId="{F699D5BE-FCF3-4709-9B36-854CC975F36C}" destId="{8D3161ED-00E3-451B-8634-44CF3C82247C}" srcOrd="0" destOrd="0" presId="urn:microsoft.com/office/officeart/2005/8/layout/process5"/>
    <dgm:cxn modelId="{7078E206-A2FF-44D7-BD91-EBB872605185}" type="presOf" srcId="{E2CC430C-393C-4A6B-BF81-CAB9A09FDB72}" destId="{F9888C2D-276E-46EF-A048-09E27F678C98}" srcOrd="0" destOrd="0" presId="urn:microsoft.com/office/officeart/2005/8/layout/process5"/>
    <dgm:cxn modelId="{20736D4F-164B-4FB7-B528-455F49C41EC9}" type="presParOf" srcId="{938F58A3-1ABD-41C7-BBA4-A7314883D829}" destId="{864A443A-B169-4564-B748-561A39F48349}" srcOrd="0" destOrd="0" presId="urn:microsoft.com/office/officeart/2005/8/layout/process5"/>
    <dgm:cxn modelId="{71FBF84F-73D0-4007-908F-E95A94B7E6A4}" type="presParOf" srcId="{938F58A3-1ABD-41C7-BBA4-A7314883D829}" destId="{937C29A6-2AD9-4B39-A3EF-50480E1DEB71}" srcOrd="1" destOrd="0" presId="urn:microsoft.com/office/officeart/2005/8/layout/process5"/>
    <dgm:cxn modelId="{C1CF9719-CF15-4819-8F7A-C55849D66C02}" type="presParOf" srcId="{937C29A6-2AD9-4B39-A3EF-50480E1DEB71}" destId="{AE8C7D15-E2B1-4D92-8BC7-CFC59514001A}" srcOrd="0" destOrd="0" presId="urn:microsoft.com/office/officeart/2005/8/layout/process5"/>
    <dgm:cxn modelId="{046F361F-3B6E-4C90-8BA8-EC28671A5E6B}" type="presParOf" srcId="{938F58A3-1ABD-41C7-BBA4-A7314883D829}" destId="{2FB8D3CB-02F8-47C3-93CE-7797A0212E00}" srcOrd="2" destOrd="0" presId="urn:microsoft.com/office/officeart/2005/8/layout/process5"/>
    <dgm:cxn modelId="{81F88408-297D-4019-BD09-2C590C27FD63}" type="presParOf" srcId="{938F58A3-1ABD-41C7-BBA4-A7314883D829}" destId="{8D3161ED-00E3-451B-8634-44CF3C82247C}" srcOrd="3" destOrd="0" presId="urn:microsoft.com/office/officeart/2005/8/layout/process5"/>
    <dgm:cxn modelId="{92B442EB-C1AD-42A1-B79D-6683BFFB7415}" type="presParOf" srcId="{8D3161ED-00E3-451B-8634-44CF3C82247C}" destId="{B90E9FC2-903E-4B9D-B248-7D6B6D3B62F0}" srcOrd="0" destOrd="0" presId="urn:microsoft.com/office/officeart/2005/8/layout/process5"/>
    <dgm:cxn modelId="{F9543B48-7568-40C3-A179-D4C968DA71C0}" type="presParOf" srcId="{938F58A3-1ABD-41C7-BBA4-A7314883D829}" destId="{F9888C2D-276E-46EF-A048-09E27F678C98}" srcOrd="4" destOrd="0" presId="urn:microsoft.com/office/officeart/2005/8/layout/process5"/>
    <dgm:cxn modelId="{98CC42E5-7A0B-4237-9A1A-6DE475905C6C}" type="presParOf" srcId="{938F58A3-1ABD-41C7-BBA4-A7314883D829}" destId="{4E2A9FD9-C144-4198-B2FC-A5350697BEFA}" srcOrd="5" destOrd="0" presId="urn:microsoft.com/office/officeart/2005/8/layout/process5"/>
    <dgm:cxn modelId="{8FA9918D-FB6C-4106-8B9B-680D44DF45B5}" type="presParOf" srcId="{4E2A9FD9-C144-4198-B2FC-A5350697BEFA}" destId="{E402E9CC-F82C-4F5D-B8FB-15016D51249D}" srcOrd="0" destOrd="0" presId="urn:microsoft.com/office/officeart/2005/8/layout/process5"/>
    <dgm:cxn modelId="{22742630-0B24-43E8-A234-CC826DAB8098}" type="presParOf" srcId="{938F58A3-1ABD-41C7-BBA4-A7314883D829}" destId="{0E21452C-AD97-4726-8759-9C16E4DC8B29}" srcOrd="6" destOrd="0" presId="urn:microsoft.com/office/officeart/2005/8/layout/process5"/>
    <dgm:cxn modelId="{0FC4B014-95A7-48DA-B63B-2E59EC23944D}" type="presParOf" srcId="{938F58A3-1ABD-41C7-BBA4-A7314883D829}" destId="{B08A7BAF-CE39-4A19-9C9E-1192BBEB31CC}" srcOrd="7" destOrd="0" presId="urn:microsoft.com/office/officeart/2005/8/layout/process5"/>
    <dgm:cxn modelId="{C1F6B17C-184D-4BCC-8EC5-00E74CD3C2FD}" type="presParOf" srcId="{B08A7BAF-CE39-4A19-9C9E-1192BBEB31CC}" destId="{6B4C6AD8-C4E5-4E2D-8A6B-B6492AA6FDAB}" srcOrd="0" destOrd="0" presId="urn:microsoft.com/office/officeart/2005/8/layout/process5"/>
    <dgm:cxn modelId="{42D8A741-E143-429A-A6DA-7DEA4069DDB4}" type="presParOf" srcId="{938F58A3-1ABD-41C7-BBA4-A7314883D829}" destId="{26390064-DE46-4116-91D2-9EF462D5A988}" srcOrd="8" destOrd="0" presId="urn:microsoft.com/office/officeart/2005/8/layout/process5"/>
    <dgm:cxn modelId="{D953719D-DCE1-4F22-8D3F-12ACF286648F}" type="presParOf" srcId="{938F58A3-1ABD-41C7-BBA4-A7314883D829}" destId="{3449E851-7318-4638-A0C2-1EF982E97EBB}" srcOrd="9" destOrd="0" presId="urn:microsoft.com/office/officeart/2005/8/layout/process5"/>
    <dgm:cxn modelId="{143750B0-770D-47F7-88FB-C709B0DE7D3F}" type="presParOf" srcId="{3449E851-7318-4638-A0C2-1EF982E97EBB}" destId="{39DAF39B-FE0B-4348-A006-42ADB26EA377}" srcOrd="0" destOrd="0" presId="urn:microsoft.com/office/officeart/2005/8/layout/process5"/>
    <dgm:cxn modelId="{A372E414-95C5-4972-A0A2-BED5E4768849}" type="presParOf" srcId="{938F58A3-1ABD-41C7-BBA4-A7314883D829}" destId="{13EF9B9A-78F5-4FF5-9D5F-8EC37FE11068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96501-59E5-4A65-9C6A-690F7FFAF414}">
      <dsp:nvSpPr>
        <dsp:cNvPr id="0" name=""/>
        <dsp:cNvSpPr/>
      </dsp:nvSpPr>
      <dsp:spPr>
        <a:xfrm>
          <a:off x="5117" y="1373723"/>
          <a:ext cx="1596227" cy="13165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Платится вступительный взнос</a:t>
          </a:r>
          <a:endParaRPr lang="ru-RU" sz="1300" kern="1200" dirty="0"/>
        </a:p>
      </dsp:txBody>
      <dsp:txXfrm>
        <a:off x="35415" y="1404021"/>
        <a:ext cx="1535631" cy="973838"/>
      </dsp:txXfrm>
    </dsp:sp>
    <dsp:sp modelId="{09CAB083-4469-4792-BF1B-6D86EBA9B9FB}">
      <dsp:nvSpPr>
        <dsp:cNvPr id="0" name=""/>
        <dsp:cNvSpPr/>
      </dsp:nvSpPr>
      <dsp:spPr>
        <a:xfrm>
          <a:off x="903277" y="1691314"/>
          <a:ext cx="1754389" cy="1754389"/>
        </a:xfrm>
        <a:prstGeom prst="leftCircularArrow">
          <a:avLst>
            <a:gd name="adj1" fmla="val 3121"/>
            <a:gd name="adj2" fmla="val 383734"/>
            <a:gd name="adj3" fmla="val 2159244"/>
            <a:gd name="adj4" fmla="val 9024489"/>
            <a:gd name="adj5" fmla="val 3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67329-DCB6-41D3-9C2A-D0E454C57103}">
      <dsp:nvSpPr>
        <dsp:cNvPr id="0" name=""/>
        <dsp:cNvSpPr/>
      </dsp:nvSpPr>
      <dsp:spPr>
        <a:xfrm>
          <a:off x="359834" y="2408158"/>
          <a:ext cx="1418868" cy="5642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Вступление в кооператив</a:t>
          </a:r>
          <a:endParaRPr lang="ru-RU" sz="1100" kern="1200" dirty="0"/>
        </a:p>
      </dsp:txBody>
      <dsp:txXfrm>
        <a:off x="376360" y="2424684"/>
        <a:ext cx="1385816" cy="531185"/>
      </dsp:txXfrm>
    </dsp:sp>
    <dsp:sp modelId="{8293CC18-E1A5-41AA-8A9E-F4A2C9E8AC80}">
      <dsp:nvSpPr>
        <dsp:cNvPr id="0" name=""/>
        <dsp:cNvSpPr/>
      </dsp:nvSpPr>
      <dsp:spPr>
        <a:xfrm>
          <a:off x="2039410" y="1373723"/>
          <a:ext cx="1596227" cy="13165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 Возможность вступления в очередь на жилье </a:t>
          </a:r>
          <a:endParaRPr lang="ru-RU" sz="1300" kern="1200" dirty="0"/>
        </a:p>
      </dsp:txBody>
      <dsp:txXfrm>
        <a:off x="2069708" y="1686139"/>
        <a:ext cx="1535631" cy="973838"/>
      </dsp:txXfrm>
    </dsp:sp>
    <dsp:sp modelId="{8996C326-6755-4E0F-967B-AC726D1781E4}">
      <dsp:nvSpPr>
        <dsp:cNvPr id="0" name=""/>
        <dsp:cNvSpPr/>
      </dsp:nvSpPr>
      <dsp:spPr>
        <a:xfrm>
          <a:off x="2924268" y="566674"/>
          <a:ext cx="1958351" cy="1958351"/>
        </a:xfrm>
        <a:prstGeom prst="circularArrow">
          <a:avLst>
            <a:gd name="adj1" fmla="val 2796"/>
            <a:gd name="adj2" fmla="val 341154"/>
            <a:gd name="adj3" fmla="val 19483335"/>
            <a:gd name="adj4" fmla="val 12575511"/>
            <a:gd name="adj5" fmla="val 326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064D6-422A-48D5-8B43-9A7C0B32D412}">
      <dsp:nvSpPr>
        <dsp:cNvPr id="0" name=""/>
        <dsp:cNvSpPr/>
      </dsp:nvSpPr>
      <dsp:spPr>
        <a:xfrm>
          <a:off x="2394127" y="1091604"/>
          <a:ext cx="1418868" cy="5642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Накопление 35 или 50% от стоимости жилья</a:t>
          </a:r>
          <a:endParaRPr lang="ru-RU" sz="1100" kern="1200" dirty="0"/>
        </a:p>
      </dsp:txBody>
      <dsp:txXfrm>
        <a:off x="2410653" y="1108130"/>
        <a:ext cx="1385816" cy="531185"/>
      </dsp:txXfrm>
    </dsp:sp>
    <dsp:sp modelId="{67349DA3-C3AA-4953-B1B6-C6807D9ADE2A}">
      <dsp:nvSpPr>
        <dsp:cNvPr id="0" name=""/>
        <dsp:cNvSpPr/>
      </dsp:nvSpPr>
      <dsp:spPr>
        <a:xfrm>
          <a:off x="4073703" y="1373723"/>
          <a:ext cx="1596227" cy="13165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Кооператив приобретает жилье и передает пайщику в пользование </a:t>
          </a:r>
          <a:endParaRPr lang="ru-RU" sz="1300" kern="1200" dirty="0"/>
        </a:p>
      </dsp:txBody>
      <dsp:txXfrm>
        <a:off x="4104001" y="1404021"/>
        <a:ext cx="1535631" cy="973838"/>
      </dsp:txXfrm>
    </dsp:sp>
    <dsp:sp modelId="{A8B9B8B7-94D2-4966-8549-9F610F628152}">
      <dsp:nvSpPr>
        <dsp:cNvPr id="0" name=""/>
        <dsp:cNvSpPr/>
      </dsp:nvSpPr>
      <dsp:spPr>
        <a:xfrm>
          <a:off x="4971863" y="1691314"/>
          <a:ext cx="1754389" cy="1754389"/>
        </a:xfrm>
        <a:prstGeom prst="leftCircularArrow">
          <a:avLst>
            <a:gd name="adj1" fmla="val 3121"/>
            <a:gd name="adj2" fmla="val 383734"/>
            <a:gd name="adj3" fmla="val 2159244"/>
            <a:gd name="adj4" fmla="val 9024489"/>
            <a:gd name="adj5" fmla="val 3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DD3EA-5961-4571-AE4E-62A903F912CE}">
      <dsp:nvSpPr>
        <dsp:cNvPr id="0" name=""/>
        <dsp:cNvSpPr/>
      </dsp:nvSpPr>
      <dsp:spPr>
        <a:xfrm>
          <a:off x="4428421" y="2408158"/>
          <a:ext cx="1418868" cy="5642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Очередь подошла</a:t>
          </a:r>
          <a:endParaRPr lang="ru-RU" sz="1100" kern="1200" dirty="0"/>
        </a:p>
      </dsp:txBody>
      <dsp:txXfrm>
        <a:off x="4444947" y="2424684"/>
        <a:ext cx="1385816" cy="531185"/>
      </dsp:txXfrm>
    </dsp:sp>
    <dsp:sp modelId="{C7E9DF93-00ED-4FEB-AF4A-80B8E6DE9C05}">
      <dsp:nvSpPr>
        <dsp:cNvPr id="0" name=""/>
        <dsp:cNvSpPr/>
      </dsp:nvSpPr>
      <dsp:spPr>
        <a:xfrm>
          <a:off x="6107997" y="1373723"/>
          <a:ext cx="1596227" cy="13165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После выплаты пайщик может получить жилье в собственность</a:t>
          </a:r>
          <a:endParaRPr lang="ru-RU" sz="1300" kern="1200" dirty="0"/>
        </a:p>
      </dsp:txBody>
      <dsp:txXfrm>
        <a:off x="6138295" y="1686139"/>
        <a:ext cx="1535631" cy="973838"/>
      </dsp:txXfrm>
    </dsp:sp>
    <dsp:sp modelId="{DEBC063F-2EA8-42FE-BF69-9F6DF908DE77}">
      <dsp:nvSpPr>
        <dsp:cNvPr id="0" name=""/>
        <dsp:cNvSpPr/>
      </dsp:nvSpPr>
      <dsp:spPr>
        <a:xfrm>
          <a:off x="6462714" y="1091604"/>
          <a:ext cx="1418868" cy="5642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 Течение 10 лет пайщик выплачивает стоимость жилья</a:t>
          </a:r>
          <a:endParaRPr lang="ru-RU" sz="1100" kern="1200" dirty="0"/>
        </a:p>
      </dsp:txBody>
      <dsp:txXfrm>
        <a:off x="6479240" y="1108130"/>
        <a:ext cx="1385816" cy="531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A443A-B169-4564-B748-561A39F48349}">
      <dsp:nvSpPr>
        <dsp:cNvPr id="0" name=""/>
        <dsp:cNvSpPr/>
      </dsp:nvSpPr>
      <dsp:spPr>
        <a:xfrm>
          <a:off x="5126" y="494534"/>
          <a:ext cx="1532209" cy="91932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Письменное требование вернуть деньги</a:t>
          </a:r>
          <a:endParaRPr lang="ru-RU" sz="1200" b="1" kern="1200" dirty="0"/>
        </a:p>
      </dsp:txBody>
      <dsp:txXfrm>
        <a:off x="32052" y="521460"/>
        <a:ext cx="1478357" cy="865473"/>
      </dsp:txXfrm>
    </dsp:sp>
    <dsp:sp modelId="{937C29A6-2AD9-4B39-A3EF-50480E1DEB71}">
      <dsp:nvSpPr>
        <dsp:cNvPr id="0" name=""/>
        <dsp:cNvSpPr/>
      </dsp:nvSpPr>
      <dsp:spPr>
        <a:xfrm>
          <a:off x="1672170" y="764203"/>
          <a:ext cx="324828" cy="379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1672170" y="840200"/>
        <a:ext cx="227380" cy="227993"/>
      </dsp:txXfrm>
    </dsp:sp>
    <dsp:sp modelId="{2FB8D3CB-02F8-47C3-93CE-7797A0212E00}">
      <dsp:nvSpPr>
        <dsp:cNvPr id="0" name=""/>
        <dsp:cNvSpPr/>
      </dsp:nvSpPr>
      <dsp:spPr>
        <a:xfrm>
          <a:off x="2150219" y="494534"/>
          <a:ext cx="1532209" cy="91932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Жалоба в СРО и Банк России </a:t>
          </a:r>
          <a:endParaRPr lang="ru-RU" sz="1200" b="1" kern="1200" dirty="0"/>
        </a:p>
      </dsp:txBody>
      <dsp:txXfrm>
        <a:off x="2177145" y="521460"/>
        <a:ext cx="1478357" cy="865473"/>
      </dsp:txXfrm>
    </dsp:sp>
    <dsp:sp modelId="{8D3161ED-00E3-451B-8634-44CF3C82247C}">
      <dsp:nvSpPr>
        <dsp:cNvPr id="0" name=""/>
        <dsp:cNvSpPr/>
      </dsp:nvSpPr>
      <dsp:spPr>
        <a:xfrm>
          <a:off x="3817263" y="764203"/>
          <a:ext cx="324828" cy="379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3817263" y="840200"/>
        <a:ext cx="227380" cy="227993"/>
      </dsp:txXfrm>
    </dsp:sp>
    <dsp:sp modelId="{F9888C2D-276E-46EF-A048-09E27F678C98}">
      <dsp:nvSpPr>
        <dsp:cNvPr id="0" name=""/>
        <dsp:cNvSpPr/>
      </dsp:nvSpPr>
      <dsp:spPr>
        <a:xfrm>
          <a:off x="4295312" y="494534"/>
          <a:ext cx="1532209" cy="91932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Обращение в суд, если компания реальная и в РФ</a:t>
          </a:r>
          <a:endParaRPr lang="ru-RU" sz="1200" b="1" kern="1200" dirty="0"/>
        </a:p>
      </dsp:txBody>
      <dsp:txXfrm>
        <a:off x="4322238" y="521460"/>
        <a:ext cx="1478357" cy="865473"/>
      </dsp:txXfrm>
    </dsp:sp>
    <dsp:sp modelId="{4E2A9FD9-C144-4198-B2FC-A5350697BEFA}">
      <dsp:nvSpPr>
        <dsp:cNvPr id="0" name=""/>
        <dsp:cNvSpPr/>
      </dsp:nvSpPr>
      <dsp:spPr>
        <a:xfrm rot="5402246">
          <a:off x="4881908" y="1551458"/>
          <a:ext cx="357987" cy="379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1" kern="1200"/>
        </a:p>
      </dsp:txBody>
      <dsp:txXfrm rot="-5400000">
        <a:off x="4946940" y="1562458"/>
        <a:ext cx="227993" cy="250591"/>
      </dsp:txXfrm>
    </dsp:sp>
    <dsp:sp modelId="{0E21452C-AD97-4726-8759-9C16E4DC8B29}">
      <dsp:nvSpPr>
        <dsp:cNvPr id="0" name=""/>
        <dsp:cNvSpPr/>
      </dsp:nvSpPr>
      <dsp:spPr>
        <a:xfrm>
          <a:off x="4294270" y="2089308"/>
          <a:ext cx="1532209" cy="91932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Обращение в полицию , если очевидно мошенничество</a:t>
          </a:r>
          <a:endParaRPr lang="ru-RU" sz="1200" b="1" kern="1200" dirty="0"/>
        </a:p>
      </dsp:txBody>
      <dsp:txXfrm>
        <a:off x="4321196" y="2116234"/>
        <a:ext cx="1478357" cy="865473"/>
      </dsp:txXfrm>
    </dsp:sp>
    <dsp:sp modelId="{B08A7BAF-CE39-4A19-9C9E-1192BBEB31CC}">
      <dsp:nvSpPr>
        <dsp:cNvPr id="0" name=""/>
        <dsp:cNvSpPr/>
      </dsp:nvSpPr>
      <dsp:spPr>
        <a:xfrm rot="10750535">
          <a:off x="3835372" y="2374271"/>
          <a:ext cx="324309" cy="379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 rot="10800000">
        <a:off x="3932660" y="2449568"/>
        <a:ext cx="227016" cy="227993"/>
      </dsp:txXfrm>
    </dsp:sp>
    <dsp:sp modelId="{26390064-DE46-4116-91D2-9EF462D5A988}">
      <dsp:nvSpPr>
        <dsp:cNvPr id="0" name=""/>
        <dsp:cNvSpPr/>
      </dsp:nvSpPr>
      <dsp:spPr>
        <a:xfrm>
          <a:off x="2150219" y="2026743"/>
          <a:ext cx="1532209" cy="110616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 случае банкротства компании -заявление конкурсному управляющему</a:t>
          </a:r>
          <a:endParaRPr lang="ru-RU" sz="1200" b="1" kern="1200" dirty="0"/>
        </a:p>
      </dsp:txBody>
      <dsp:txXfrm>
        <a:off x="2182617" y="2059141"/>
        <a:ext cx="1467413" cy="1041364"/>
      </dsp:txXfrm>
    </dsp:sp>
    <dsp:sp modelId="{3449E851-7318-4638-A0C2-1EF982E97EBB}">
      <dsp:nvSpPr>
        <dsp:cNvPr id="0" name=""/>
        <dsp:cNvSpPr/>
      </dsp:nvSpPr>
      <dsp:spPr>
        <a:xfrm rot="10800000">
          <a:off x="1690556" y="2389829"/>
          <a:ext cx="324828" cy="379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 rot="10800000">
        <a:off x="1788004" y="2465826"/>
        <a:ext cx="227380" cy="227993"/>
      </dsp:txXfrm>
    </dsp:sp>
    <dsp:sp modelId="{13EF9B9A-78F5-4FF5-9D5F-8EC37FE11068}">
      <dsp:nvSpPr>
        <dsp:cNvPr id="0" name=""/>
        <dsp:cNvSpPr/>
      </dsp:nvSpPr>
      <dsp:spPr>
        <a:xfrm>
          <a:off x="5126" y="2026743"/>
          <a:ext cx="1532209" cy="110616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Если компания включена в реестр ФОГФ, подать заявление на выплату компенсации</a:t>
          </a:r>
          <a:endParaRPr lang="ru-RU" sz="1200" b="1" kern="1200" dirty="0"/>
        </a:p>
      </dsp:txBody>
      <dsp:txXfrm>
        <a:off x="37524" y="2059141"/>
        <a:ext cx="1467413" cy="1041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EE6C2-CFA8-4FD9-81F9-2D88E8113EA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EE396-524F-46B1-8D80-3760CCE7D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63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334F8-7DD1-4E36-A35F-581B85CE77E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96D30-1EC3-4AB2-84E4-140B11E61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647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80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BF63E-4B1E-4004-83F2-468BE60286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216-E297-4AFE-AB54-679DB1D2F0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7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9341-A270-4970-89DB-BD9D6E44D7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1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784-5974-4A28-B796-7388C8A94F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03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9313-F0B4-4341-B370-3E96076D61D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53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3B02-9FC7-44D7-901E-766AB3AF46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20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4788-10DE-4A48-AA8E-BE1B64223F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6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F8FD-BC46-41B6-B0D9-A2A428A1B1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1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E363-1AE9-4959-BE0A-3F8ED0DA7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84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448C-0B55-4C23-A78E-E4423CAA1F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79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8959-0AD9-4801-91CA-5942ABE49C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9286-C9E8-4E8F-B282-F41178D211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88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D6D5-BFF5-47E1-8CDC-B9A0CE16F9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60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5C96-1125-431B-9733-3665886CF3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6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F322-BB21-49C8-ADF7-B13FB344BA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6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53D5-F03C-4119-B94B-D049EFCD8F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4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1A87-417E-4C31-BF19-9087E6296B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7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60F2-B031-4562-9515-48A922516C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9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52D7-4E17-437B-9575-EBFF722542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4B3C-5B83-49F7-BEAB-57DBC88909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5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0BBC-9504-4AF8-AB69-6D3873C695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C8A9-4713-4EA2-AB75-F015775E4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2ACEF-3797-42D3-96DF-DD3A2A95CC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1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8CAC5-F654-4894-960A-19D999317D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18.03.2021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9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fedfond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hyperlink" Target="http://www.fedfond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3001516"/>
            <a:ext cx="9144000" cy="2713484"/>
          </a:xfrm>
          <a:solidFill>
            <a:srgbClr val="33900E"/>
          </a:solidFill>
        </p:spPr>
        <p:txBody>
          <a:bodyPr>
            <a:normAutofit/>
          </a:bodyPr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3600" b="1" dirty="0" smtClean="0">
                <a:solidFill>
                  <a:schemeClr val="bg1"/>
                </a:solidFill>
              </a:rPr>
              <a:t>Осторожно! Финансовое мошенничество!</a:t>
            </a:r>
            <a:endParaRPr lang="ru-RU" sz="3600" b="1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Москва,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2021 </a:t>
            </a:r>
            <a:r>
              <a:rPr lang="ru-RU" b="1" dirty="0" smtClean="0">
                <a:solidFill>
                  <a:schemeClr val="bg1"/>
                </a:solidFill>
              </a:rPr>
              <a:t>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3204"/>
            <a:ext cx="4870661" cy="1118532"/>
          </a:xfrm>
          <a:prstGeom prst="rect">
            <a:avLst/>
          </a:prstGeom>
        </p:spPr>
      </p:pic>
      <p:sp>
        <p:nvSpPr>
          <p:cNvPr id="8" name="Диагональная полоса 7"/>
          <p:cNvSpPr/>
          <p:nvPr/>
        </p:nvSpPr>
        <p:spPr>
          <a:xfrm rot="10800000">
            <a:off x="8388424" y="4953000"/>
            <a:ext cx="755576" cy="762000"/>
          </a:xfrm>
          <a:prstGeom prst="diagStripe">
            <a:avLst/>
          </a:prstGeom>
          <a:solidFill>
            <a:schemeClr val="bg1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88866"/>
            <a:ext cx="343424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2537" y="118162"/>
            <a:ext cx="5815558" cy="1104636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Arial Black" panose="020B0A04020102020204" pitchFamily="34" charset="0"/>
              </a:rPr>
              <a:t>Финико</a:t>
            </a:r>
            <a:r>
              <a:rPr lang="ru-RU" sz="2400" dirty="0" smtClean="0">
                <a:latin typeface="Arial Black" panose="020B0A04020102020204" pitchFamily="34" charset="0"/>
              </a:rPr>
              <a:t>: машина и квартира за 35% от цены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253251"/>
            <a:ext cx="3762167" cy="3788749"/>
          </a:xfrm>
        </p:spPr>
        <p:txBody>
          <a:bodyPr/>
          <a:lstStyle/>
          <a:p>
            <a:pPr marL="0" indent="0">
              <a:buNone/>
            </a:pPr>
            <a:r>
              <a:rPr lang="ru-RU" sz="1814" dirty="0"/>
              <a:t>Одна из самых крупных действующих пирамид. </a:t>
            </a:r>
            <a:endParaRPr lang="ru-RU" sz="1814" dirty="0" smtClean="0"/>
          </a:p>
          <a:p>
            <a:pPr marL="0" indent="0">
              <a:buNone/>
            </a:pPr>
            <a:r>
              <a:rPr lang="ru-RU" sz="1814" dirty="0" smtClean="0"/>
              <a:t>Большой ассортимент предложений:</a:t>
            </a:r>
          </a:p>
          <a:p>
            <a:pPr marL="0" indent="0">
              <a:buNone/>
            </a:pPr>
            <a:r>
              <a:rPr lang="ru-RU" sz="1814" dirty="0" smtClean="0"/>
              <a:t>«Депозит» (1% в день) </a:t>
            </a:r>
          </a:p>
          <a:p>
            <a:pPr marL="0" indent="0">
              <a:buNone/>
            </a:pPr>
            <a:r>
              <a:rPr lang="ru-RU" sz="1814" dirty="0" smtClean="0"/>
              <a:t>машина </a:t>
            </a:r>
            <a:r>
              <a:rPr lang="ru-RU" sz="1814" dirty="0"/>
              <a:t>или квартира за 35%, другие товары можно приобрести за 30%.</a:t>
            </a:r>
          </a:p>
          <a:p>
            <a:pPr marL="0" indent="0">
              <a:buNone/>
            </a:pPr>
            <a:r>
              <a:rPr lang="ru-RU" sz="1814" dirty="0"/>
              <a:t>За 35% остатка долга также можно закрыть кредит</a:t>
            </a:r>
            <a:r>
              <a:rPr lang="ru-RU" sz="1814" dirty="0" smtClean="0"/>
              <a:t>.</a:t>
            </a:r>
          </a:p>
          <a:p>
            <a:pPr marL="0" indent="0">
              <a:buNone/>
            </a:pPr>
            <a:r>
              <a:rPr lang="ru-RU" sz="1814" dirty="0" err="1" smtClean="0"/>
              <a:t>Кэшбэк</a:t>
            </a:r>
            <a:r>
              <a:rPr lang="ru-RU" sz="1814" dirty="0" smtClean="0"/>
              <a:t> 15-20% на все!</a:t>
            </a:r>
            <a:endParaRPr lang="ru-RU" sz="1814" dirty="0"/>
          </a:p>
          <a:p>
            <a:endParaRPr lang="ru-RU" sz="151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368095" y="5293555"/>
            <a:ext cx="1884647" cy="304271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52" y="1337460"/>
            <a:ext cx="3714030" cy="2807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937325" y="4729539"/>
            <a:ext cx="7409741" cy="657440"/>
          </a:xfrm>
          <a:prstGeom prst="roundRect">
            <a:avLst/>
          </a:prstGeom>
          <a:solidFill>
            <a:srgbClr val="6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60" b="1" dirty="0"/>
              <a:t>Основной канал продвижения «</a:t>
            </a:r>
            <a:r>
              <a:rPr lang="ru-RU" sz="1360" b="1" dirty="0" err="1" smtClean="0"/>
              <a:t>продуктв</a:t>
            </a:r>
            <a:r>
              <a:rPr lang="ru-RU" sz="1360" b="1" dirty="0" smtClean="0"/>
              <a:t>» </a:t>
            </a:r>
            <a:r>
              <a:rPr lang="ru-RU" sz="1360" b="1" dirty="0"/>
              <a:t>– сетевой маркетинг. </a:t>
            </a:r>
            <a:r>
              <a:rPr lang="ru-RU" sz="1360" b="1" dirty="0" smtClean="0"/>
              <a:t>Представительства </a:t>
            </a:r>
            <a:r>
              <a:rPr lang="ru-RU" sz="1360" b="1" dirty="0"/>
              <a:t>«компании» действуют в нескольких десятках российских городов, а также в 8 </a:t>
            </a:r>
            <a:r>
              <a:rPr lang="ru-RU" sz="1360" b="1" dirty="0" smtClean="0"/>
              <a:t>странах.</a:t>
            </a:r>
            <a:endParaRPr lang="ru-RU" sz="1360" b="1" dirty="0"/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  <p:sp>
        <p:nvSpPr>
          <p:cNvPr id="19" name="Диагональная полоса 18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4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04272"/>
            <a:ext cx="5239494" cy="1104636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Arial Black" panose="020B0A04020102020204" pitchFamily="34" charset="0"/>
              </a:rPr>
              <a:t>Финико</a:t>
            </a:r>
            <a:r>
              <a:rPr lang="ru-RU" sz="2400" dirty="0" smtClean="0">
                <a:latin typeface="Arial Black" panose="020B0A04020102020204" pitchFamily="34" charset="0"/>
              </a:rPr>
              <a:t>: ее нет, но «она» везде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296414"/>
            <a:ext cx="3970133" cy="388217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1800" dirty="0"/>
              <a:t>Компании </a:t>
            </a:r>
            <a:r>
              <a:rPr lang="ru-RU" sz="1800" dirty="0" err="1"/>
              <a:t>Финико</a:t>
            </a:r>
            <a:r>
              <a:rPr lang="ru-RU" sz="1800" dirty="0"/>
              <a:t> формально нет. </a:t>
            </a:r>
            <a:r>
              <a:rPr lang="ru-RU" sz="1800" dirty="0" smtClean="0"/>
              <a:t>В качестве головной компании проекта представляется эстонская </a:t>
            </a:r>
            <a:r>
              <a:rPr lang="en-US" sz="1800" dirty="0" err="1" smtClean="0"/>
              <a:t>Cyfron</a:t>
            </a:r>
            <a:r>
              <a:rPr lang="en-US" sz="1800" dirty="0" smtClean="0"/>
              <a:t> </a:t>
            </a:r>
            <a:r>
              <a:rPr lang="en-US" sz="1800" dirty="0" smtClean="0"/>
              <a:t>Capital</a:t>
            </a:r>
            <a:r>
              <a:rPr lang="ru-RU" sz="1800" dirty="0"/>
              <a:t> </a:t>
            </a:r>
            <a:r>
              <a:rPr lang="ru-RU" sz="1800" dirty="0" smtClean="0"/>
              <a:t>или ИП, </a:t>
            </a:r>
            <a:r>
              <a:rPr lang="ru-RU" sz="1800" dirty="0" err="1" smtClean="0"/>
              <a:t>зщарегистрированные</a:t>
            </a:r>
            <a:r>
              <a:rPr lang="ru-RU" sz="1800" dirty="0" smtClean="0"/>
              <a:t> в РФ</a:t>
            </a:r>
            <a:endParaRPr lang="ru-RU" sz="1800" dirty="0"/>
          </a:p>
          <a:p>
            <a:r>
              <a:rPr lang="ru-RU" sz="1800" dirty="0"/>
              <a:t>Легенда </a:t>
            </a:r>
            <a:r>
              <a:rPr lang="ru-RU" sz="1800" dirty="0" smtClean="0"/>
              <a:t>обогащения </a:t>
            </a:r>
            <a:r>
              <a:rPr lang="ru-RU" sz="1800" dirty="0"/>
              <a:t>– команда </a:t>
            </a:r>
            <a:r>
              <a:rPr lang="ru-RU" sz="1800" dirty="0" smtClean="0"/>
              <a:t>талантливых </a:t>
            </a:r>
            <a:r>
              <a:rPr lang="ru-RU" sz="1800" dirty="0"/>
              <a:t>трейдеров </a:t>
            </a:r>
            <a:r>
              <a:rPr lang="ru-RU" sz="1800" dirty="0" smtClean="0"/>
              <a:t>каждый день </a:t>
            </a:r>
            <a:r>
              <a:rPr lang="ru-RU" sz="1800" dirty="0"/>
              <a:t>дают не менее 3% прироста портфеля, один </a:t>
            </a:r>
            <a:r>
              <a:rPr lang="ru-RU" sz="1800" dirty="0" smtClean="0"/>
              <a:t>- отдается </a:t>
            </a:r>
            <a:r>
              <a:rPr lang="ru-RU" sz="1800" dirty="0"/>
              <a:t>инвесторам. </a:t>
            </a:r>
          </a:p>
          <a:p>
            <a:r>
              <a:rPr lang="ru-RU" sz="1800" dirty="0"/>
              <a:t>Для диверсификации </a:t>
            </a:r>
            <a:r>
              <a:rPr lang="ru-RU" sz="1800" dirty="0" smtClean="0"/>
              <a:t>торги </a:t>
            </a:r>
            <a:r>
              <a:rPr lang="ru-RU" sz="1800" dirty="0"/>
              <a:t>ведутся в 10 видах финансовых активов.</a:t>
            </a:r>
          </a:p>
          <a:p>
            <a:r>
              <a:rPr lang="ru-RU" sz="1800" dirty="0" smtClean="0"/>
              <a:t>Все расчеты с инвесторами производятся через </a:t>
            </a:r>
            <a:r>
              <a:rPr lang="ru-RU" sz="1800" dirty="0" err="1" smtClean="0"/>
              <a:t>криптовалютный</a:t>
            </a:r>
            <a:r>
              <a:rPr lang="ru-RU" sz="1800" dirty="0" smtClean="0"/>
              <a:t> кошелек</a:t>
            </a:r>
            <a:endParaRPr lang="ru-RU" sz="1800" dirty="0"/>
          </a:p>
          <a:p>
            <a:endParaRPr lang="ru-RU" sz="151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368095" y="5293555"/>
            <a:ext cx="1884647" cy="304271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122" name="Picture 2" descr="https://stoppiramida.ru/bitrix/images/news05-08-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1273259"/>
            <a:ext cx="3189794" cy="212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oppiramida.ru/bitrix/images/news05-08-20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515104"/>
            <a:ext cx="3179402" cy="17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иагональная полоса 6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48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5082"/>
            <a:ext cx="7886700" cy="11046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Количество запросов «ФИНИКО»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389687"/>
              </p:ext>
            </p:extLst>
          </p:nvPr>
        </p:nvGraphicFramePr>
        <p:xfrm>
          <a:off x="467544" y="1043781"/>
          <a:ext cx="7886700" cy="362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V="1">
            <a:off x="6967583" y="2065412"/>
            <a:ext cx="0" cy="180020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887463" y="3892822"/>
            <a:ext cx="1080120" cy="93684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50220" y="4824757"/>
            <a:ext cx="656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Татарстане возбуждено уголовное дело по статье 172.2 УК РФ</a:t>
            </a:r>
            <a:endParaRPr lang="ru-RU" b="1" dirty="0"/>
          </a:p>
        </p:txBody>
      </p:sp>
      <p:sp>
        <p:nvSpPr>
          <p:cNvPr id="13" name="Диагональная полоса 12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0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269" y="121196"/>
            <a:ext cx="7886700" cy="11046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«Бест Вей», «</a:t>
            </a:r>
            <a:r>
              <a:rPr lang="en-US" sz="3200" dirty="0" smtClean="0">
                <a:latin typeface="Arial Black" panose="020B0A04020102020204" pitchFamily="34" charset="0"/>
              </a:rPr>
              <a:t>Life is Good</a:t>
            </a:r>
            <a:r>
              <a:rPr lang="ru-RU" sz="3200" dirty="0" smtClean="0">
                <a:latin typeface="Arial Black" panose="020B0A04020102020204" pitchFamily="34" charset="0"/>
              </a:rPr>
              <a:t>»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Кооператив «Бест Вей» создан в 2014 году в Санкт-Петербурге</a:t>
            </a:r>
          </a:p>
          <a:p>
            <a:r>
              <a:rPr lang="ru-RU" dirty="0" smtClean="0"/>
              <a:t>Заявляется как демократичная альтернатива ипотеке</a:t>
            </a:r>
          </a:p>
          <a:p>
            <a:r>
              <a:rPr lang="ru-RU" dirty="0"/>
              <a:t>Продвигается </a:t>
            </a:r>
            <a:r>
              <a:rPr lang="ru-RU" dirty="0" smtClean="0"/>
              <a:t>методом сетевого маркетинга</a:t>
            </a:r>
          </a:p>
          <a:p>
            <a:r>
              <a:rPr lang="ru-RU" dirty="0" smtClean="0"/>
              <a:t>Организатором продвижения выступает компания из Белиза «</a:t>
            </a:r>
            <a:r>
              <a:rPr lang="en-US" dirty="0" smtClean="0"/>
              <a:t>Life is Good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s://sun9-69.userapi.com/zXwCmiMJwoSG1iBjzgTMimQyewKufk8sHSr7mw/nboYh72RnJ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14" y="1481904"/>
            <a:ext cx="3627438" cy="36274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Диагональная полоса 11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82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797" y="101993"/>
            <a:ext cx="7886700" cy="11046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«Альтернатива» от «Бест Вей»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09301979"/>
              </p:ext>
            </p:extLst>
          </p:nvPr>
        </p:nvGraphicFramePr>
        <p:xfrm>
          <a:off x="618797" y="654311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4287997"/>
            <a:ext cx="6962204" cy="1161098"/>
          </a:xfrm>
          <a:prstGeom prst="rect">
            <a:avLst/>
          </a:prstGeom>
        </p:spPr>
      </p:pic>
      <p:sp>
        <p:nvSpPr>
          <p:cNvPr id="9" name="Диагональная полоса 8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32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083"/>
            <a:ext cx="7886700" cy="11046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Что платит пайщик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9552" y="1274647"/>
            <a:ext cx="4375398" cy="3626115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2 000 евро -вступительный взнос</a:t>
            </a:r>
          </a:p>
          <a:p>
            <a:r>
              <a:rPr lang="ru-RU" dirty="0" smtClean="0"/>
              <a:t>2 000 рублей - ежемесячный взнос </a:t>
            </a:r>
          </a:p>
          <a:p>
            <a:r>
              <a:rPr lang="ru-RU" dirty="0" smtClean="0"/>
              <a:t>60 000 рублей – юридическое сопровождение сделки </a:t>
            </a:r>
          </a:p>
          <a:p>
            <a:r>
              <a:rPr lang="ru-RU" dirty="0" smtClean="0"/>
              <a:t>Все иные затраты, связанные с оформлением сделки, налогами и пр.</a:t>
            </a:r>
          </a:p>
          <a:p>
            <a:r>
              <a:rPr lang="ru-RU" dirty="0" smtClean="0"/>
              <a:t>Оплата всех непредвиденных расходов</a:t>
            </a:r>
          </a:p>
          <a:p>
            <a:pPr marL="0" indent="0">
              <a:buNone/>
            </a:pPr>
            <a:r>
              <a:rPr lang="ru-RU" b="1" dirty="0" smtClean="0"/>
              <a:t>+ в течение 10 лет выплачивает стоимость квартиры</a:t>
            </a: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2120" y="481236"/>
            <a:ext cx="3248732" cy="4293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67544" y="4900762"/>
            <a:ext cx="4536504" cy="0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5057367"/>
            <a:ext cx="570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Segoe Print" panose="02000600000000000000" pitchFamily="2" charset="0"/>
              </a:rPr>
              <a:t>= полное отсутствие рисков у кооператива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10" name="Диагональная полоса 9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59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Сроки получения квартиры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29842" y="1169255"/>
            <a:ext cx="3868340" cy="686593"/>
          </a:xfrm>
        </p:spPr>
        <p:txBody>
          <a:bodyPr/>
          <a:lstStyle/>
          <a:p>
            <a:r>
              <a:rPr lang="ru-RU" dirty="0"/>
              <a:t>В собственность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44438" y="1906416"/>
            <a:ext cx="3868340" cy="1490017"/>
          </a:xfrm>
        </p:spPr>
        <p:txBody>
          <a:bodyPr/>
          <a:lstStyle/>
          <a:p>
            <a:r>
              <a:rPr lang="ru-RU" dirty="0" smtClean="0"/>
              <a:t>После выплаты полной стоимости квартиры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27959" y="1164772"/>
            <a:ext cx="3887391" cy="686593"/>
          </a:xfrm>
        </p:spPr>
        <p:txBody>
          <a:bodyPr/>
          <a:lstStyle/>
          <a:p>
            <a:r>
              <a:rPr lang="ru-RU" dirty="0" smtClean="0"/>
              <a:t>В пользование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627958" y="1861188"/>
            <a:ext cx="3887391" cy="162008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 мере появления денег в паевом фонде – в случае прихода новых пайщиков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81272"/>
            <a:ext cx="3446145" cy="16767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396433"/>
            <a:ext cx="2610476" cy="17471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261061"/>
            <a:ext cx="1338526" cy="1423616"/>
          </a:xfrm>
          <a:prstGeom prst="rect">
            <a:avLst/>
          </a:prstGeom>
        </p:spPr>
      </p:pic>
      <p:sp>
        <p:nvSpPr>
          <p:cNvPr id="16" name="Диагональная полоса 15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14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6823670" cy="11046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Риски для пайщиков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7544" y="1662990"/>
            <a:ext cx="7886700" cy="36261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smtClean="0"/>
              <a:t>Основной – получение квартиры только после того, как пайщиком будет накоплена вся сумма в паевом фонде </a:t>
            </a:r>
          </a:p>
          <a:p>
            <a:r>
              <a:rPr lang="ru-RU" dirty="0" smtClean="0"/>
              <a:t>Существенных потерь в случае необходимости выхода из кооператива</a:t>
            </a:r>
          </a:p>
          <a:p>
            <a:r>
              <a:rPr lang="ru-RU" dirty="0" smtClean="0"/>
              <a:t>Оспаривания решений по передаче квартиры кооперативом со стороны других пайщиков, которые вступили в него позже, но внесли в паевой фонд больше денег</a:t>
            </a:r>
          </a:p>
          <a:p>
            <a:r>
              <a:rPr lang="ru-RU" dirty="0" smtClean="0"/>
              <a:t>Криминальный сценарий – вывод денег из паевого фонда через подставных лиц (путем приобретения для них жилья и передачи его в собственность)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220556"/>
            <a:ext cx="1733263" cy="127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Диагональная полоса 9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44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«Бест Вей» - не жилищный кооператив!?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 течение семи лет «Бест Вей» позиционировал себя как жилищный кооператив в соответствии с ЖК России</a:t>
            </a:r>
          </a:p>
          <a:p>
            <a:r>
              <a:rPr lang="ru-RU" dirty="0" smtClean="0"/>
              <a:t>В феврале 2021 года утвержден новый устав, в соответствии с которым «Бест Вей» стал  просто Потребительским кооперативом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016" y="2209428"/>
            <a:ext cx="3886200" cy="242743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523610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Последние новости от Бест Вея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8973" y="5094623"/>
            <a:ext cx="7194085" cy="369332"/>
          </a:xfrm>
          <a:prstGeom prst="rect">
            <a:avLst/>
          </a:prstGeom>
          <a:solidFill>
            <a:srgbClr val="74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Риски пайщиков от изменения статуса кооператива не уменьшились!</a:t>
            </a:r>
            <a:endParaRPr lang="ru-RU" b="1" dirty="0"/>
          </a:p>
        </p:txBody>
      </p:sp>
      <p:sp>
        <p:nvSpPr>
          <p:cNvPr id="9" name="Диагональная полоса 8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38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267" y="410888"/>
            <a:ext cx="7269351" cy="661734"/>
          </a:xfrm>
        </p:spPr>
        <p:txBody>
          <a:bodyPr>
            <a:normAutofit fontScale="90000"/>
          </a:bodyPr>
          <a:lstStyle/>
          <a:p>
            <a:r>
              <a:rPr lang="ru-RU" sz="2473" dirty="0">
                <a:latin typeface="Arial Black" panose="020B0A04020102020204" pitchFamily="34" charset="0"/>
              </a:rPr>
              <a:t>По каким признакам распознавать финансовую пирамиду?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285028"/>
            <a:ext cx="51050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Отсутствие лицензий, разрешений на финансовую деятельность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Явные конкурентные преимущества (чаще всего сверхвысокая доходность)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«Громкие» названия компаний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Регистрация в экзотических юрисдикциях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Агрессивная реклама 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«Полные» гарантии возврата средств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Отсутствие независимых оценок проекта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Прием денег на </a:t>
            </a:r>
            <a:r>
              <a:rPr lang="ru-RU" sz="2000" b="1" dirty="0" smtClean="0"/>
              <a:t>карты, </a:t>
            </a:r>
            <a:r>
              <a:rPr lang="ru-RU" sz="2000" b="1" dirty="0"/>
              <a:t>электронные кошельки</a:t>
            </a:r>
          </a:p>
          <a:p>
            <a:pPr marL="228899" indent="-228899">
              <a:buFont typeface="Arial" panose="020B0604020202020204" pitchFamily="34" charset="0"/>
              <a:buChar char="•"/>
            </a:pPr>
            <a:r>
              <a:rPr lang="ru-RU" sz="2000" b="1" dirty="0"/>
              <a:t>Обещание принципиально иного образа жизни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35" y="1697006"/>
            <a:ext cx="1652447" cy="82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finance.msomov.ru/img/insurance-img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16" y="2857500"/>
            <a:ext cx="1182566" cy="92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89" y="4152900"/>
            <a:ext cx="1798093" cy="101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иагональная полоса 7"/>
          <p:cNvSpPr/>
          <p:nvPr/>
        </p:nvSpPr>
        <p:spPr>
          <a:xfrm rot="10800000">
            <a:off x="8470912" y="5041912"/>
            <a:ext cx="673088" cy="673088"/>
          </a:xfrm>
          <a:prstGeom prst="diagStripe">
            <a:avLst/>
          </a:prstGeom>
          <a:solidFill>
            <a:srgbClr val="009900"/>
          </a:solidFill>
          <a:ln w="12700" cap="flat" cmpd="sng" algn="ctr">
            <a:solidFill>
              <a:srgbClr val="00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25" kern="0">
              <a:solidFill>
                <a:prstClr val="black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>
            <a:off x="8943028" y="5526497"/>
            <a:ext cx="185143" cy="191862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5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831" y="378465"/>
            <a:ext cx="2139254" cy="7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9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918820"/>
            <a:ext cx="1838036" cy="129663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928410"/>
            <a:ext cx="1884220" cy="120073"/>
          </a:xfrm>
          <a:prstGeom prst="rect">
            <a:avLst/>
          </a:prstGeom>
          <a:solidFill>
            <a:srgbClr val="FFD85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48" y="337220"/>
            <a:ext cx="867357" cy="867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0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011314"/>
              </p:ext>
            </p:extLst>
          </p:nvPr>
        </p:nvGraphicFramePr>
        <p:xfrm>
          <a:off x="269931" y="1345332"/>
          <a:ext cx="7694930" cy="376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115616" y="3624830"/>
          <a:ext cx="1598787" cy="1106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3203848" y="3384150"/>
          <a:ext cx="2023377" cy="1366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5741349" y="3631818"/>
          <a:ext cx="1709387" cy="1118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Заголовок 3"/>
          <p:cNvSpPr txBox="1">
            <a:spLocks/>
          </p:cNvSpPr>
          <p:nvPr/>
        </p:nvSpPr>
        <p:spPr>
          <a:xfrm>
            <a:off x="108520" y="257639"/>
            <a:ext cx="8214032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Tahom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ysClr val="windowText" lastClr="000000"/>
                </a:solidFill>
              </a:rPr>
              <a:t>Количество выявленных ЦБ РФ недобросовестных проектов (финансовые пирамиды + </a:t>
            </a:r>
            <a:r>
              <a:rPr lang="ru-RU" dirty="0" err="1" smtClean="0">
                <a:solidFill>
                  <a:sysClr val="windowText" lastClr="000000"/>
                </a:solidFill>
              </a:rPr>
              <a:t>псевдофорекс</a:t>
            </a:r>
            <a:r>
              <a:rPr lang="ru-RU" dirty="0" smtClean="0">
                <a:solidFill>
                  <a:sysClr val="windowText" lastClr="000000"/>
                </a:solidFill>
              </a:rPr>
              <a:t>)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5" name="Диагональная полоса 14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80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Что делать, если компания не возвращает деньги?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4208" y="1705372"/>
            <a:ext cx="2349955" cy="2890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7197080"/>
              </p:ext>
            </p:extLst>
          </p:nvPr>
        </p:nvGraphicFramePr>
        <p:xfrm>
          <a:off x="539552" y="1489348"/>
          <a:ext cx="5832648" cy="362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Диагональная полоса 5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36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753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9900"/>
                </a:solidFill>
              </a:rPr>
              <a:t>Вопросы:</a:t>
            </a:r>
            <a:endParaRPr lang="ru-RU" sz="5400" b="1" dirty="0">
              <a:solidFill>
                <a:srgbClr val="0099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44008" y="2677481"/>
            <a:ext cx="4499992" cy="2159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dirty="0" smtClean="0"/>
              <a:t>Федеральный фонд по защите прав вкладчиков и акционеров</a:t>
            </a:r>
            <a:endParaRPr lang="en-US" sz="1800" b="1" dirty="0" smtClean="0"/>
          </a:p>
          <a:p>
            <a:r>
              <a:rPr lang="ru-RU" sz="1800" dirty="0" smtClean="0"/>
              <a:t>105613</a:t>
            </a:r>
            <a:r>
              <a:rPr lang="ru-RU" sz="1800" dirty="0"/>
              <a:t>, Москва, Измайловское шоссе, д.71, строение 8.</a:t>
            </a:r>
          </a:p>
          <a:p>
            <a:r>
              <a:rPr lang="ru-RU" sz="1800" dirty="0" smtClean="0"/>
              <a:t>+7 </a:t>
            </a:r>
            <a:r>
              <a:rPr lang="ru-RU" sz="1800" dirty="0"/>
              <a:t>(495)741-00-74, </a:t>
            </a:r>
            <a:r>
              <a:rPr lang="ru-RU" sz="1800" dirty="0" smtClean="0"/>
              <a:t>989-72-80</a:t>
            </a:r>
          </a:p>
          <a:p>
            <a:r>
              <a:rPr lang="en-US" sz="1800" dirty="0" smtClean="0">
                <a:hlinkClick r:id="rId3"/>
              </a:rPr>
              <a:t>post@fedfond.ru</a:t>
            </a:r>
            <a:endParaRPr lang="en-US" sz="1800" dirty="0" smtClean="0"/>
          </a:p>
          <a:p>
            <a:r>
              <a:rPr lang="en-US" sz="1800" dirty="0" smtClean="0">
                <a:hlinkClick r:id="rId4"/>
              </a:rPr>
              <a:t>www.fedfond.ru</a:t>
            </a:r>
            <a:endParaRPr lang="en-US" sz="1800" dirty="0" smtClean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7" y="2677480"/>
            <a:ext cx="3886200" cy="2159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286144"/>
            <a:ext cx="914400" cy="1162493"/>
          </a:xfrm>
          <a:prstGeom prst="rect">
            <a:avLst/>
          </a:prstGeom>
        </p:spPr>
      </p:pic>
      <p:sp>
        <p:nvSpPr>
          <p:cNvPr id="7" name="Диагональная полоса 6"/>
          <p:cNvSpPr/>
          <p:nvPr/>
        </p:nvSpPr>
        <p:spPr>
          <a:xfrm rot="10800000">
            <a:off x="8382000" y="4953000"/>
            <a:ext cx="762000" cy="762000"/>
          </a:xfrm>
          <a:prstGeom prst="diagStripe">
            <a:avLst/>
          </a:prstGeom>
          <a:solidFill>
            <a:srgbClr val="009900"/>
          </a:solidFill>
          <a:ln w="12700" cap="flat" cmpd="sng" algn="ctr">
            <a:solidFill>
              <a:srgbClr val="00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>
              <a:solidFill>
                <a:prstClr val="black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83B4-3A5B-434A-A731-BABF243EB1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21196"/>
            <a:ext cx="7886700" cy="11046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Опрос участников конференции (октябрь 2020 года)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32401"/>
            <a:ext cx="5400600" cy="440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498" y="2137420"/>
            <a:ext cx="2736304" cy="1989236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 rot="16200000">
            <a:off x="8955498" y="5526497"/>
            <a:ext cx="185143" cy="191862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5">
              <a:solidFill>
                <a:prstClr val="white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 rot="10800000">
            <a:off x="8460432" y="4952999"/>
            <a:ext cx="683568" cy="762001"/>
          </a:xfrm>
          <a:prstGeom prst="diagStripe">
            <a:avLst/>
          </a:prstGeom>
          <a:solidFill>
            <a:srgbClr val="009900"/>
          </a:solidFill>
          <a:ln w="12700" cap="flat" cmpd="sng" algn="ctr">
            <a:solidFill>
              <a:srgbClr val="00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52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Зоны пирамидных рисков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9172"/>
            <a:ext cx="7200424" cy="409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иагональная полоса 3"/>
          <p:cNvSpPr/>
          <p:nvPr/>
        </p:nvSpPr>
        <p:spPr>
          <a:xfrm rot="10800000">
            <a:off x="8470912" y="5041912"/>
            <a:ext cx="673088" cy="673088"/>
          </a:xfrm>
          <a:prstGeom prst="diagStripe">
            <a:avLst/>
          </a:prstGeom>
          <a:solidFill>
            <a:srgbClr val="009900"/>
          </a:solidFill>
          <a:ln w="12700" cap="flat" cmpd="sng" algn="ctr">
            <a:solidFill>
              <a:srgbClr val="00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25" kern="0">
              <a:solidFill>
                <a:prstClr val="black"/>
              </a:solidFill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8955498" y="5526497"/>
            <a:ext cx="185143" cy="191862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8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368095" y="5293555"/>
            <a:ext cx="1884647" cy="304271"/>
          </a:xfrm>
          <a:prstGeom prst="rect">
            <a:avLst/>
          </a:prstGeom>
        </p:spPr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Диагональная полоса 8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31640" y="2209428"/>
            <a:ext cx="4608512" cy="165618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Одна из основных форма борьбы Фонда с финансовыми пирамидами – предупреждение граждан о действующих мошеннических проектах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001" y="885717"/>
            <a:ext cx="5374919" cy="2607843"/>
          </a:xfr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ru-RU" sz="3180" dirty="0">
                <a:latin typeface="Arial Black" panose="020B0A04020102020204" pitchFamily="34" charset="0"/>
              </a:rPr>
              <a:t> Проект</a:t>
            </a:r>
            <a:br>
              <a:rPr lang="ru-RU" sz="3180" dirty="0">
                <a:latin typeface="Arial Black" panose="020B0A04020102020204" pitchFamily="34" charset="0"/>
              </a:rPr>
            </a:br>
            <a:r>
              <a:rPr lang="ru-RU" sz="3180" dirty="0">
                <a:latin typeface="Arial Black" panose="020B0A04020102020204" pitchFamily="34" charset="0"/>
              </a:rPr>
              <a:t/>
            </a:r>
            <a:br>
              <a:rPr lang="ru-RU" sz="3180" dirty="0">
                <a:latin typeface="Arial Black" panose="020B0A04020102020204" pitchFamily="34" charset="0"/>
              </a:rPr>
            </a:br>
            <a:r>
              <a:rPr lang="ru-RU" sz="3180" dirty="0">
                <a:latin typeface="Arial Black" panose="020B0A04020102020204" pitchFamily="34" charset="0"/>
              </a:rPr>
              <a:t>«Музей </a:t>
            </a:r>
            <a:r>
              <a:rPr lang="ru-RU" sz="3180" dirty="0" err="1">
                <a:latin typeface="Arial Black" panose="020B0A04020102020204" pitchFamily="34" charset="0"/>
              </a:rPr>
              <a:t>СтопПирамида</a:t>
            </a:r>
            <a:r>
              <a:rPr lang="ru-RU" sz="3180" dirty="0"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57" y="3638319"/>
            <a:ext cx="7420063" cy="146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2" y="3917338"/>
            <a:ext cx="1208513" cy="90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s://sprintinvest.ru/wp-content/uploads/2012/05/piramida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83" y="3884783"/>
            <a:ext cx="1413485" cy="9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77" y="3901219"/>
            <a:ext cx="1402124" cy="9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72" y="3886844"/>
            <a:ext cx="1401706" cy="96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94" y="3917338"/>
            <a:ext cx="1333350" cy="9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9608" y="5133894"/>
            <a:ext cx="3328283" cy="418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20" dirty="0">
                <a:solidFill>
                  <a:srgbClr val="0070C0"/>
                </a:solidFill>
              </a:rPr>
              <a:t>https://museum.fedfond.ru/</a:t>
            </a:r>
            <a:endParaRPr lang="ru-RU" sz="2120" dirty="0">
              <a:solidFill>
                <a:srgbClr val="0070C0"/>
              </a:solidFill>
            </a:endParaRPr>
          </a:p>
        </p:txBody>
      </p:sp>
      <p:pic>
        <p:nvPicPr>
          <p:cNvPr id="5" name="Picture 2" descr="http://qrcoder.ru/code/?https%3A%2F%2Fmuseum.fedfond.ru%2F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4" y="1187660"/>
            <a:ext cx="2003956" cy="20039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Диагональная полоса 12"/>
          <p:cNvSpPr/>
          <p:nvPr/>
        </p:nvSpPr>
        <p:spPr>
          <a:xfrm rot="10800000">
            <a:off x="8470913" y="5076451"/>
            <a:ext cx="673088" cy="673088"/>
          </a:xfrm>
          <a:prstGeom prst="diagStripe">
            <a:avLst/>
          </a:prstGeom>
          <a:solidFill>
            <a:srgbClr val="009900"/>
          </a:solidFill>
          <a:ln w="12700" cap="flat" cmpd="sng" algn="ctr">
            <a:solidFill>
              <a:srgbClr val="00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25" kern="0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rot="16200000">
            <a:off x="8955498" y="5526497"/>
            <a:ext cx="185143" cy="191862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4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5212"/>
            <a:ext cx="6966461" cy="975744"/>
          </a:xfrm>
        </p:spPr>
        <p:txBody>
          <a:bodyPr/>
          <a:lstStyle/>
          <a:p>
            <a:r>
              <a:rPr lang="ru-RU" sz="2116" dirty="0">
                <a:latin typeface="Arial Black" panose="020B0A04020102020204" pitchFamily="34" charset="0"/>
              </a:rPr>
              <a:t>Сайт </a:t>
            </a:r>
            <a:r>
              <a:rPr lang="en-US" sz="2116" dirty="0" err="1">
                <a:latin typeface="Arial Black" panose="020B0A04020102020204" pitchFamily="34" charset="0"/>
              </a:rPr>
              <a:t>StopPiramida</a:t>
            </a:r>
            <a:endParaRPr lang="ru-RU" sz="2116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1274" y="5094259"/>
            <a:ext cx="3283015" cy="464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18" dirty="0">
                <a:solidFill>
                  <a:srgbClr val="0070C0"/>
                </a:solidFill>
              </a:rPr>
              <a:t>https://stoppiramida.ru/</a:t>
            </a:r>
            <a:endParaRPr lang="ru-RU" sz="2418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qrcoder.ru/code/?https%3A%2F%2Fstoppiramida.ru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21" y="669670"/>
            <a:ext cx="1110595" cy="1110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иагональная полоса 7"/>
          <p:cNvSpPr/>
          <p:nvPr/>
        </p:nvSpPr>
        <p:spPr>
          <a:xfrm rot="10800000">
            <a:off x="8470912" y="5041912"/>
            <a:ext cx="673088" cy="673088"/>
          </a:xfrm>
          <a:prstGeom prst="diagStripe">
            <a:avLst/>
          </a:prstGeom>
          <a:solidFill>
            <a:srgbClr val="009900"/>
          </a:solidFill>
          <a:ln w="12700" cap="flat" cmpd="sng" algn="ctr">
            <a:solidFill>
              <a:srgbClr val="00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25" kern="0">
              <a:solidFill>
                <a:prstClr val="black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>
            <a:off x="8943028" y="5526497"/>
            <a:ext cx="185143" cy="191862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5">
              <a:solidFill>
                <a:prstClr val="white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560" y="1224968"/>
            <a:ext cx="6448778" cy="3627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87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763" y="187308"/>
            <a:ext cx="6966461" cy="975744"/>
          </a:xfrm>
        </p:spPr>
        <p:txBody>
          <a:bodyPr>
            <a:normAutofit/>
          </a:bodyPr>
          <a:lstStyle/>
          <a:p>
            <a:r>
              <a:rPr lang="en-US" sz="2120" dirty="0" err="1">
                <a:latin typeface="Arial Black" panose="020B0A04020102020204" pitchFamily="34" charset="0"/>
              </a:rPr>
              <a:t>Youtube</a:t>
            </a:r>
            <a:r>
              <a:rPr lang="ru-RU" sz="2120" dirty="0">
                <a:latin typeface="Arial Black" panose="020B0A04020102020204" pitchFamily="34" charset="0"/>
              </a:rPr>
              <a:t>-канал Федерального фонда по защите прав вкладчиков и акционеров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37281" y="4948929"/>
            <a:ext cx="6551411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67" dirty="0">
                <a:solidFill>
                  <a:srgbClr val="0070C0"/>
                </a:solidFill>
              </a:rPr>
              <a:t>https://www.youtube.com/channel/UCKnqFNmq2fb6zTFELGnRYgw?reload=9</a:t>
            </a:r>
            <a:endParaRPr lang="ru-RU" sz="1767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://qrcoder.ru/code/?https%3A%2F%2Fwww.youtube.com%2Fchannel%2FUCKnqFNmq2fb6zTFELGnRYgw%3Freload%3D9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80" y="852174"/>
            <a:ext cx="1296263" cy="1296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иагональная полоса 8"/>
          <p:cNvSpPr/>
          <p:nvPr/>
        </p:nvSpPr>
        <p:spPr>
          <a:xfrm rot="10800000">
            <a:off x="8470912" y="5041912"/>
            <a:ext cx="673088" cy="673088"/>
          </a:xfrm>
          <a:prstGeom prst="diagStripe">
            <a:avLst/>
          </a:prstGeom>
          <a:solidFill>
            <a:srgbClr val="009900"/>
          </a:solidFill>
          <a:ln w="12700" cap="flat" cmpd="sng" algn="ctr">
            <a:solidFill>
              <a:srgbClr val="00C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25" kern="0">
              <a:solidFill>
                <a:prstClr val="black"/>
              </a:solidFill>
            </a:endParaRPr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8955498" y="5526497"/>
            <a:ext cx="185143" cy="191862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5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768" y="2785633"/>
            <a:ext cx="2136885" cy="1667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3763" y="1443298"/>
            <a:ext cx="6048672" cy="340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78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Наиболее востребованные ролики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96D8-C0D5-45A4-9015-13BE4C0AD9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1472418"/>
            <a:ext cx="3886200" cy="277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8024" y="1472418"/>
            <a:ext cx="4159369" cy="2680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466" y="4369668"/>
            <a:ext cx="3733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Жилищный кооператив «Бест Вей»</a:t>
            </a:r>
          </a:p>
          <a:p>
            <a:r>
              <a:rPr lang="ru-RU" b="1" dirty="0" smtClean="0"/>
              <a:t>Компании: «</a:t>
            </a:r>
            <a:r>
              <a:rPr lang="en-US" b="1" dirty="0" smtClean="0"/>
              <a:t>Life is Good</a:t>
            </a:r>
            <a:r>
              <a:rPr lang="ru-RU" b="1" dirty="0" smtClean="0"/>
              <a:t>»</a:t>
            </a:r>
            <a:endParaRPr lang="en-US" b="1" dirty="0" smtClean="0"/>
          </a:p>
          <a:p>
            <a:r>
              <a:rPr lang="ru-RU" b="1" dirty="0" smtClean="0"/>
              <a:t>«</a:t>
            </a:r>
            <a:r>
              <a:rPr lang="en-US" b="1" dirty="0" smtClean="0"/>
              <a:t>Hermes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93274" y="4491018"/>
            <a:ext cx="204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Проект: «</a:t>
            </a:r>
            <a:r>
              <a:rPr lang="ru-RU" b="1" dirty="0" err="1" smtClean="0"/>
              <a:t>Финико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13" name="Диагональная полоса 12"/>
          <p:cNvSpPr/>
          <p:nvPr/>
        </p:nvSpPr>
        <p:spPr>
          <a:xfrm rot="10800000">
            <a:off x="8389882" y="4953000"/>
            <a:ext cx="762000" cy="762000"/>
          </a:xfrm>
          <a:prstGeom prst="diagStripe">
            <a:avLst/>
          </a:prstGeom>
          <a:solidFill>
            <a:srgbClr val="0099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rot="16200000">
            <a:off x="8930596" y="5501596"/>
            <a:ext cx="209600" cy="217207"/>
          </a:xfrm>
          <a:prstGeom prst="rtTriangle">
            <a:avLst/>
          </a:prstGeom>
          <a:solidFill>
            <a:srgbClr val="038F0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630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9105</TotalTime>
  <Words>733</Words>
  <Application>Microsoft Office PowerPoint</Application>
  <PresentationFormat>Экран (16:10)</PresentationFormat>
  <Paragraphs>111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Segoe Print</vt:lpstr>
      <vt:lpstr>Tahoma</vt:lpstr>
      <vt:lpstr>1_Тема Office</vt:lpstr>
      <vt:lpstr>2_Тема Office</vt:lpstr>
      <vt:lpstr>Презентация PowerPoint</vt:lpstr>
      <vt:lpstr>Презентация PowerPoint</vt:lpstr>
      <vt:lpstr>Опрос участников конференции (октябрь 2020 года)</vt:lpstr>
      <vt:lpstr>Зоны пирамидных рисков</vt:lpstr>
      <vt:lpstr>Презентация PowerPoint</vt:lpstr>
      <vt:lpstr> Проект  «Музей СтопПирамида»</vt:lpstr>
      <vt:lpstr>Сайт StopPiramida</vt:lpstr>
      <vt:lpstr>Youtube-канал Федерального фонда по защите прав вкладчиков и акционеров</vt:lpstr>
      <vt:lpstr>Наиболее востребованные ролики</vt:lpstr>
      <vt:lpstr>Финико: машина и квартира за 35% от цены</vt:lpstr>
      <vt:lpstr>Финико: ее нет, но «она» везде</vt:lpstr>
      <vt:lpstr>Количество запросов «ФИНИКО»</vt:lpstr>
      <vt:lpstr>«Бест Вей», «Life is Good»</vt:lpstr>
      <vt:lpstr>«Альтернатива» от «Бест Вей»</vt:lpstr>
      <vt:lpstr>Что платит пайщик</vt:lpstr>
      <vt:lpstr>Сроки получения квартиры</vt:lpstr>
      <vt:lpstr>Риски для пайщиков</vt:lpstr>
      <vt:lpstr>«Бест Вей» - не жилищный кооператив!?</vt:lpstr>
      <vt:lpstr>По каким признакам распознавать финансовую пирамиду?</vt:lpstr>
      <vt:lpstr>Что делать, если компания не возвращает деньги?</vt:lpstr>
      <vt:lpstr>Вопросы: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системы страхования  вкладов АСВ</dc:title>
  <dc:creator>Sony</dc:creator>
  <cp:lastModifiedBy>Гирнис Сергей</cp:lastModifiedBy>
  <cp:revision>307</cp:revision>
  <cp:lastPrinted>2021-03-18T12:13:10Z</cp:lastPrinted>
  <dcterms:created xsi:type="dcterms:W3CDTF">2017-07-17T23:06:58Z</dcterms:created>
  <dcterms:modified xsi:type="dcterms:W3CDTF">2021-03-18T14:10:51Z</dcterms:modified>
</cp:coreProperties>
</file>